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485" r:id="rId2"/>
    <p:sldId id="490" r:id="rId3"/>
    <p:sldId id="489" r:id="rId4"/>
    <p:sldId id="367" r:id="rId5"/>
    <p:sldId id="491" r:id="rId6"/>
    <p:sldId id="476" r:id="rId7"/>
    <p:sldId id="290" r:id="rId8"/>
    <p:sldId id="474" r:id="rId9"/>
    <p:sldId id="477" r:id="rId10"/>
    <p:sldId id="479" r:id="rId11"/>
    <p:sldId id="291" r:id="rId12"/>
    <p:sldId id="482" r:id="rId13"/>
    <p:sldId id="483" r:id="rId14"/>
    <p:sldId id="292" r:id="rId15"/>
    <p:sldId id="293" r:id="rId16"/>
    <p:sldId id="305" r:id="rId17"/>
    <p:sldId id="443" r:id="rId18"/>
    <p:sldId id="484" r:id="rId19"/>
    <p:sldId id="300" r:id="rId20"/>
    <p:sldId id="381" r:id="rId21"/>
    <p:sldId id="380" r:id="rId22"/>
    <p:sldId id="283" r:id="rId23"/>
    <p:sldId id="368" r:id="rId24"/>
    <p:sldId id="486" r:id="rId25"/>
    <p:sldId id="487" r:id="rId26"/>
    <p:sldId id="488" r:id="rId27"/>
    <p:sldId id="492" r:id="rId28"/>
  </p:sldIdLst>
  <p:sldSz cx="12192000" cy="6858000"/>
  <p:notesSz cx="6858000" cy="9144000"/>
  <p:embeddedFontLst>
    <p:embeddedFont>
      <p:font typeface="Algerian" panose="04020705040A02060702" pitchFamily="82" charset="0"/>
      <p:regular r:id="rId30"/>
    </p:embeddedFont>
    <p:embeddedFont>
      <p:font typeface="Calibri" panose="020F0502020204030204" pitchFamily="34" charset="0"/>
      <p:regular r:id="rId31"/>
      <p:bold r:id="rId32"/>
      <p:italic r:id="rId33"/>
      <p:boldItalic r:id="rId34"/>
    </p:embeddedFont>
    <p:embeddedFont>
      <p:font typeface="Consolas" panose="020B0609020204030204" pitchFamily="49" charset="0"/>
      <p:regular r:id="rId35"/>
      <p:bold r:id="rId36"/>
      <p:italic r:id="rId37"/>
      <p:boldItalic r:id="rId38"/>
    </p:embeddedFont>
    <p:embeddedFont>
      <p:font typeface="Helvetica" panose="020B0604020202020204" pitchFamily="34" charset="0"/>
      <p:regular r:id="rId39"/>
      <p:bold r:id="rId40"/>
      <p:italic r:id="rId41"/>
      <p:boldItalic r:id="rId42"/>
    </p:embeddedFont>
    <p:embeddedFont>
      <p:font typeface="Ink Free" panose="03080402000500000000" pitchFamily="66" charset="0"/>
      <p:regular r:id="rId43"/>
    </p:embeddedFont>
    <p:embeddedFont>
      <p:font typeface="Verdana" panose="020B0604030504040204" pitchFamily="34" charset="0"/>
      <p:regular r:id="rId44"/>
      <p:bold r:id="rId45"/>
      <p:italic r:id="rId46"/>
      <p:boldItalic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Object Scale" id="{A43DCB86-EB24-4F65-8078-E8C974E975E8}">
          <p14:sldIdLst>
            <p14:sldId id="485"/>
            <p14:sldId id="490"/>
            <p14:sldId id="489"/>
            <p14:sldId id="367"/>
            <p14:sldId id="491"/>
            <p14:sldId id="476"/>
            <p14:sldId id="290"/>
            <p14:sldId id="474"/>
            <p14:sldId id="477"/>
            <p14:sldId id="479"/>
            <p14:sldId id="291"/>
            <p14:sldId id="482"/>
            <p14:sldId id="483"/>
            <p14:sldId id="292"/>
            <p14:sldId id="293"/>
            <p14:sldId id="305"/>
            <p14:sldId id="443"/>
            <p14:sldId id="484"/>
            <p14:sldId id="300"/>
            <p14:sldId id="381"/>
            <p14:sldId id="380"/>
            <p14:sldId id="283"/>
            <p14:sldId id="368"/>
            <p14:sldId id="486"/>
            <p14:sldId id="487"/>
            <p14:sldId id="488"/>
            <p14:sldId id="4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2514" autoAdjust="0"/>
  </p:normalViewPr>
  <p:slideViewPr>
    <p:cSldViewPr snapToGrid="0">
      <p:cViewPr varScale="1">
        <p:scale>
          <a:sx n="65" d="100"/>
          <a:sy n="65" d="100"/>
        </p:scale>
        <p:origin x="724" y="48"/>
      </p:cViewPr>
      <p:guideLst/>
    </p:cSldViewPr>
  </p:slideViewPr>
  <p:notesTextViewPr>
    <p:cViewPr>
      <p:scale>
        <a:sx n="3" d="2"/>
        <a:sy n="3" d="2"/>
      </p:scale>
      <p:origin x="0" y="0"/>
    </p:cViewPr>
  </p:notesTextViewPr>
  <p:sorterViewPr>
    <p:cViewPr>
      <p:scale>
        <a:sx n="80" d="100"/>
        <a:sy n="80" d="100"/>
      </p:scale>
      <p:origin x="0" y="-38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74247-D302-4214-8E5A-E673F39F0870}" type="doc">
      <dgm:prSet loTypeId="urn:microsoft.com/office/officeart/2005/8/layout/vProcess5" loCatId="process" qsTypeId="urn:microsoft.com/office/officeart/2005/8/quickstyle/simple4" qsCatId="simple" csTypeId="urn:microsoft.com/office/officeart/2005/8/colors/colorful1" csCatId="colorful"/>
      <dgm:spPr/>
      <dgm:t>
        <a:bodyPr/>
        <a:lstStyle/>
        <a:p>
          <a:endParaRPr lang="en-US"/>
        </a:p>
      </dgm:t>
    </dgm:pt>
    <dgm:pt modelId="{17708F78-0075-4CB2-9C8A-7B67BDFBA7DA}">
      <dgm:prSet/>
      <dgm:spPr/>
      <dgm:t>
        <a:bodyPr/>
        <a:lstStyle/>
        <a:p>
          <a:r>
            <a:rPr lang="en-US" dirty="0"/>
            <a:t>Level 0: The Types (aka: Classes and Interfaces)</a:t>
          </a:r>
        </a:p>
      </dgm:t>
    </dgm:pt>
    <dgm:pt modelId="{88019485-6841-4252-A897-5E516640BA6F}" type="parTrans" cxnId="{4AFBF681-5B8A-42F2-8911-E95FC96D8B65}">
      <dgm:prSet/>
      <dgm:spPr/>
      <dgm:t>
        <a:bodyPr/>
        <a:lstStyle/>
        <a:p>
          <a:endParaRPr lang="en-US"/>
        </a:p>
      </dgm:t>
    </dgm:pt>
    <dgm:pt modelId="{75755DCA-7CD4-4FCB-BA21-1E0D1214F87F}" type="sibTrans" cxnId="{4AFBF681-5B8A-42F2-8911-E95FC96D8B65}">
      <dgm:prSet/>
      <dgm:spPr/>
      <dgm:t>
        <a:bodyPr/>
        <a:lstStyle/>
        <a:p>
          <a:endParaRPr lang="en-US"/>
        </a:p>
      </dgm:t>
    </dgm:pt>
    <dgm:pt modelId="{84794D37-E518-48F3-870E-C4B589BAE301}">
      <dgm:prSet/>
      <dgm:spPr/>
      <dgm:t>
        <a:bodyPr/>
        <a:lstStyle/>
        <a:p>
          <a:r>
            <a:rPr lang="en-US" dirty="0"/>
            <a:t>Level 1: Relationships between types (aka "associations")</a:t>
          </a:r>
        </a:p>
      </dgm:t>
    </dgm:pt>
    <dgm:pt modelId="{D5A3737C-8A66-49CB-81DF-F55785EA9F62}" type="parTrans" cxnId="{E2B20D17-156E-43E2-BA83-69D2DBEB1CA8}">
      <dgm:prSet/>
      <dgm:spPr/>
      <dgm:t>
        <a:bodyPr/>
        <a:lstStyle/>
        <a:p>
          <a:endParaRPr lang="en-US"/>
        </a:p>
      </dgm:t>
    </dgm:pt>
    <dgm:pt modelId="{3292A8B9-24D2-4887-B2A5-C5376CB9C923}" type="sibTrans" cxnId="{E2B20D17-156E-43E2-BA83-69D2DBEB1CA8}">
      <dgm:prSet/>
      <dgm:spPr/>
      <dgm:t>
        <a:bodyPr/>
        <a:lstStyle/>
        <a:p>
          <a:endParaRPr lang="en-US"/>
        </a:p>
      </dgm:t>
    </dgm:pt>
    <dgm:pt modelId="{5BEAEEB3-57C3-4195-A516-E08D313D78DA}">
      <dgm:prSet/>
      <dgm:spPr/>
      <dgm:t>
        <a:bodyPr/>
        <a:lstStyle/>
        <a:p>
          <a:r>
            <a:rPr lang="en-US"/>
            <a:t>Level 2: Attributes and Methods (aka Properties)</a:t>
          </a:r>
        </a:p>
      </dgm:t>
    </dgm:pt>
    <dgm:pt modelId="{1CA5E147-4D49-4138-8079-30006BC2488F}" type="parTrans" cxnId="{FF7AC685-7052-49BD-887B-72C53C992E06}">
      <dgm:prSet/>
      <dgm:spPr/>
      <dgm:t>
        <a:bodyPr/>
        <a:lstStyle/>
        <a:p>
          <a:endParaRPr lang="en-US"/>
        </a:p>
      </dgm:t>
    </dgm:pt>
    <dgm:pt modelId="{EA19B05F-BB59-47F5-9DC0-2A7E4C61116D}" type="sibTrans" cxnId="{FF7AC685-7052-49BD-887B-72C53C992E06}">
      <dgm:prSet/>
      <dgm:spPr/>
      <dgm:t>
        <a:bodyPr/>
        <a:lstStyle/>
        <a:p>
          <a:endParaRPr lang="en-US"/>
        </a:p>
      </dgm:t>
    </dgm:pt>
    <dgm:pt modelId="{AA5432CC-D86F-4339-A0EF-38D811E1C07C}" type="pres">
      <dgm:prSet presAssocID="{7FE74247-D302-4214-8E5A-E673F39F0870}" presName="outerComposite" presStyleCnt="0">
        <dgm:presLayoutVars>
          <dgm:chMax val="5"/>
          <dgm:dir/>
          <dgm:resizeHandles val="exact"/>
        </dgm:presLayoutVars>
      </dgm:prSet>
      <dgm:spPr/>
    </dgm:pt>
    <dgm:pt modelId="{D4362656-CAF6-44AE-8F5C-D1BB2318556B}" type="pres">
      <dgm:prSet presAssocID="{7FE74247-D302-4214-8E5A-E673F39F0870}" presName="dummyMaxCanvas" presStyleCnt="0">
        <dgm:presLayoutVars/>
      </dgm:prSet>
      <dgm:spPr/>
    </dgm:pt>
    <dgm:pt modelId="{0BE3689E-896B-4BBA-8AE7-6583984C3618}" type="pres">
      <dgm:prSet presAssocID="{7FE74247-D302-4214-8E5A-E673F39F0870}" presName="ThreeNodes_1" presStyleLbl="node1" presStyleIdx="0" presStyleCnt="3">
        <dgm:presLayoutVars>
          <dgm:bulletEnabled val="1"/>
        </dgm:presLayoutVars>
      </dgm:prSet>
      <dgm:spPr/>
    </dgm:pt>
    <dgm:pt modelId="{67D7A66B-C034-4426-B30F-7AD7F80BCB3F}" type="pres">
      <dgm:prSet presAssocID="{7FE74247-D302-4214-8E5A-E673F39F0870}" presName="ThreeNodes_2" presStyleLbl="node1" presStyleIdx="1" presStyleCnt="3">
        <dgm:presLayoutVars>
          <dgm:bulletEnabled val="1"/>
        </dgm:presLayoutVars>
      </dgm:prSet>
      <dgm:spPr/>
    </dgm:pt>
    <dgm:pt modelId="{A4EF22E3-2662-478B-A59D-5A1C0F094AB5}" type="pres">
      <dgm:prSet presAssocID="{7FE74247-D302-4214-8E5A-E673F39F0870}" presName="ThreeNodes_3" presStyleLbl="node1" presStyleIdx="2" presStyleCnt="3">
        <dgm:presLayoutVars>
          <dgm:bulletEnabled val="1"/>
        </dgm:presLayoutVars>
      </dgm:prSet>
      <dgm:spPr/>
    </dgm:pt>
    <dgm:pt modelId="{AE20477A-3B0F-4366-AB2D-AE942103A4AA}" type="pres">
      <dgm:prSet presAssocID="{7FE74247-D302-4214-8E5A-E673F39F0870}" presName="ThreeConn_1-2" presStyleLbl="fgAccFollowNode1" presStyleIdx="0" presStyleCnt="2">
        <dgm:presLayoutVars>
          <dgm:bulletEnabled val="1"/>
        </dgm:presLayoutVars>
      </dgm:prSet>
      <dgm:spPr/>
    </dgm:pt>
    <dgm:pt modelId="{3BF32BB5-EBFF-4590-8453-F2017AC8915E}" type="pres">
      <dgm:prSet presAssocID="{7FE74247-D302-4214-8E5A-E673F39F0870}" presName="ThreeConn_2-3" presStyleLbl="fgAccFollowNode1" presStyleIdx="1" presStyleCnt="2">
        <dgm:presLayoutVars>
          <dgm:bulletEnabled val="1"/>
        </dgm:presLayoutVars>
      </dgm:prSet>
      <dgm:spPr/>
    </dgm:pt>
    <dgm:pt modelId="{9807F23E-56BB-468D-9CFF-D6BECE31D7B7}" type="pres">
      <dgm:prSet presAssocID="{7FE74247-D302-4214-8E5A-E673F39F0870}" presName="ThreeNodes_1_text" presStyleLbl="node1" presStyleIdx="2" presStyleCnt="3">
        <dgm:presLayoutVars>
          <dgm:bulletEnabled val="1"/>
        </dgm:presLayoutVars>
      </dgm:prSet>
      <dgm:spPr/>
    </dgm:pt>
    <dgm:pt modelId="{330B29D0-97E6-4860-B796-1D1399A3E394}" type="pres">
      <dgm:prSet presAssocID="{7FE74247-D302-4214-8E5A-E673F39F0870}" presName="ThreeNodes_2_text" presStyleLbl="node1" presStyleIdx="2" presStyleCnt="3">
        <dgm:presLayoutVars>
          <dgm:bulletEnabled val="1"/>
        </dgm:presLayoutVars>
      </dgm:prSet>
      <dgm:spPr/>
    </dgm:pt>
    <dgm:pt modelId="{2ECBAB99-9F41-42C5-B66D-0FFAE70CB09D}" type="pres">
      <dgm:prSet presAssocID="{7FE74247-D302-4214-8E5A-E673F39F0870}" presName="ThreeNodes_3_text" presStyleLbl="node1" presStyleIdx="2" presStyleCnt="3">
        <dgm:presLayoutVars>
          <dgm:bulletEnabled val="1"/>
        </dgm:presLayoutVars>
      </dgm:prSet>
      <dgm:spPr/>
    </dgm:pt>
  </dgm:ptLst>
  <dgm:cxnLst>
    <dgm:cxn modelId="{D41EAB07-91C3-4E29-8DD3-CF71658F6251}" type="presOf" srcId="{3292A8B9-24D2-4887-B2A5-C5376CB9C923}" destId="{3BF32BB5-EBFF-4590-8453-F2017AC8915E}" srcOrd="0" destOrd="0" presId="urn:microsoft.com/office/officeart/2005/8/layout/vProcess5"/>
    <dgm:cxn modelId="{E2B20D17-156E-43E2-BA83-69D2DBEB1CA8}" srcId="{7FE74247-D302-4214-8E5A-E673F39F0870}" destId="{84794D37-E518-48F3-870E-C4B589BAE301}" srcOrd="1" destOrd="0" parTransId="{D5A3737C-8A66-49CB-81DF-F55785EA9F62}" sibTransId="{3292A8B9-24D2-4887-B2A5-C5376CB9C923}"/>
    <dgm:cxn modelId="{5B18753D-0FD6-4E34-AFDB-90ACCBAD9231}" type="presOf" srcId="{75755DCA-7CD4-4FCB-BA21-1E0D1214F87F}" destId="{AE20477A-3B0F-4366-AB2D-AE942103A4AA}" srcOrd="0" destOrd="0" presId="urn:microsoft.com/office/officeart/2005/8/layout/vProcess5"/>
    <dgm:cxn modelId="{42FEC36D-9AE2-411F-B7B6-6AEBB7E3EB1B}" type="presOf" srcId="{84794D37-E518-48F3-870E-C4B589BAE301}" destId="{67D7A66B-C034-4426-B30F-7AD7F80BCB3F}" srcOrd="0" destOrd="0" presId="urn:microsoft.com/office/officeart/2005/8/layout/vProcess5"/>
    <dgm:cxn modelId="{15A33A6F-8C0E-41C8-9FAF-E96E96E626EC}" type="presOf" srcId="{17708F78-0075-4CB2-9C8A-7B67BDFBA7DA}" destId="{9807F23E-56BB-468D-9CFF-D6BECE31D7B7}" srcOrd="1" destOrd="0" presId="urn:microsoft.com/office/officeart/2005/8/layout/vProcess5"/>
    <dgm:cxn modelId="{34BF0E55-C8EE-47B4-A770-111D1D32FDD5}" type="presOf" srcId="{84794D37-E518-48F3-870E-C4B589BAE301}" destId="{330B29D0-97E6-4860-B796-1D1399A3E394}" srcOrd="1" destOrd="0" presId="urn:microsoft.com/office/officeart/2005/8/layout/vProcess5"/>
    <dgm:cxn modelId="{4AFBF681-5B8A-42F2-8911-E95FC96D8B65}" srcId="{7FE74247-D302-4214-8E5A-E673F39F0870}" destId="{17708F78-0075-4CB2-9C8A-7B67BDFBA7DA}" srcOrd="0" destOrd="0" parTransId="{88019485-6841-4252-A897-5E516640BA6F}" sibTransId="{75755DCA-7CD4-4FCB-BA21-1E0D1214F87F}"/>
    <dgm:cxn modelId="{FF7AC685-7052-49BD-887B-72C53C992E06}" srcId="{7FE74247-D302-4214-8E5A-E673F39F0870}" destId="{5BEAEEB3-57C3-4195-A516-E08D313D78DA}" srcOrd="2" destOrd="0" parTransId="{1CA5E147-4D49-4138-8079-30006BC2488F}" sibTransId="{EA19B05F-BB59-47F5-9DC0-2A7E4C61116D}"/>
    <dgm:cxn modelId="{91868AA7-2060-467D-A89E-6B2778949149}" type="presOf" srcId="{5BEAEEB3-57C3-4195-A516-E08D313D78DA}" destId="{2ECBAB99-9F41-42C5-B66D-0FFAE70CB09D}" srcOrd="1" destOrd="0" presId="urn:microsoft.com/office/officeart/2005/8/layout/vProcess5"/>
    <dgm:cxn modelId="{084646CB-46A9-4222-A088-3B14EDDD1D31}" type="presOf" srcId="{7FE74247-D302-4214-8E5A-E673F39F0870}" destId="{AA5432CC-D86F-4339-A0EF-38D811E1C07C}" srcOrd="0" destOrd="0" presId="urn:microsoft.com/office/officeart/2005/8/layout/vProcess5"/>
    <dgm:cxn modelId="{2EE0A2DC-811F-419D-9BC7-81E031299936}" type="presOf" srcId="{17708F78-0075-4CB2-9C8A-7B67BDFBA7DA}" destId="{0BE3689E-896B-4BBA-8AE7-6583984C3618}" srcOrd="0" destOrd="0" presId="urn:microsoft.com/office/officeart/2005/8/layout/vProcess5"/>
    <dgm:cxn modelId="{29C9FBF9-CA64-4B12-AEC3-30458B55828F}" type="presOf" srcId="{5BEAEEB3-57C3-4195-A516-E08D313D78DA}" destId="{A4EF22E3-2662-478B-A59D-5A1C0F094AB5}" srcOrd="0" destOrd="0" presId="urn:microsoft.com/office/officeart/2005/8/layout/vProcess5"/>
    <dgm:cxn modelId="{3B8E094A-7E19-4E92-81CD-B74F1AC73F50}" type="presParOf" srcId="{AA5432CC-D86F-4339-A0EF-38D811E1C07C}" destId="{D4362656-CAF6-44AE-8F5C-D1BB2318556B}" srcOrd="0" destOrd="0" presId="urn:microsoft.com/office/officeart/2005/8/layout/vProcess5"/>
    <dgm:cxn modelId="{2EE306AA-C65D-425A-B885-B10E3397EA5C}" type="presParOf" srcId="{AA5432CC-D86F-4339-A0EF-38D811E1C07C}" destId="{0BE3689E-896B-4BBA-8AE7-6583984C3618}" srcOrd="1" destOrd="0" presId="urn:microsoft.com/office/officeart/2005/8/layout/vProcess5"/>
    <dgm:cxn modelId="{4BC3BD76-937B-481B-829D-FEE554FCD9CC}" type="presParOf" srcId="{AA5432CC-D86F-4339-A0EF-38D811E1C07C}" destId="{67D7A66B-C034-4426-B30F-7AD7F80BCB3F}" srcOrd="2" destOrd="0" presId="urn:microsoft.com/office/officeart/2005/8/layout/vProcess5"/>
    <dgm:cxn modelId="{563D933C-C5A2-467D-B122-B9D30DDBE1F1}" type="presParOf" srcId="{AA5432CC-D86F-4339-A0EF-38D811E1C07C}" destId="{A4EF22E3-2662-478B-A59D-5A1C0F094AB5}" srcOrd="3" destOrd="0" presId="urn:microsoft.com/office/officeart/2005/8/layout/vProcess5"/>
    <dgm:cxn modelId="{20E3CCBD-64C7-49FD-A2BD-7533F463B7FE}" type="presParOf" srcId="{AA5432CC-D86F-4339-A0EF-38D811E1C07C}" destId="{AE20477A-3B0F-4366-AB2D-AE942103A4AA}" srcOrd="4" destOrd="0" presId="urn:microsoft.com/office/officeart/2005/8/layout/vProcess5"/>
    <dgm:cxn modelId="{D11A5CCA-8AA2-4AE8-9C9F-21ADE5613468}" type="presParOf" srcId="{AA5432CC-D86F-4339-A0EF-38D811E1C07C}" destId="{3BF32BB5-EBFF-4590-8453-F2017AC8915E}" srcOrd="5" destOrd="0" presId="urn:microsoft.com/office/officeart/2005/8/layout/vProcess5"/>
    <dgm:cxn modelId="{DD155FAC-24BD-4828-9342-FDE6C7D254F5}" type="presParOf" srcId="{AA5432CC-D86F-4339-A0EF-38D811E1C07C}" destId="{9807F23E-56BB-468D-9CFF-D6BECE31D7B7}" srcOrd="6" destOrd="0" presId="urn:microsoft.com/office/officeart/2005/8/layout/vProcess5"/>
    <dgm:cxn modelId="{FAC539DB-B478-44E5-BC90-708C6CD5B4B5}" type="presParOf" srcId="{AA5432CC-D86F-4339-A0EF-38D811E1C07C}" destId="{330B29D0-97E6-4860-B796-1D1399A3E394}" srcOrd="7" destOrd="0" presId="urn:microsoft.com/office/officeart/2005/8/layout/vProcess5"/>
    <dgm:cxn modelId="{76FC217D-9D3F-4AA7-9F2F-DB32F740597A}" type="presParOf" srcId="{AA5432CC-D86F-4339-A0EF-38D811E1C07C}" destId="{2ECBAB99-9F41-42C5-B66D-0FFAE70CB09D}"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3689E-896B-4BBA-8AE7-6583984C3618}">
      <dsp:nvSpPr>
        <dsp:cNvPr id="0" name=""/>
        <dsp:cNvSpPr/>
      </dsp:nvSpPr>
      <dsp:spPr>
        <a:xfrm>
          <a:off x="0" y="0"/>
          <a:ext cx="6703695" cy="1305401"/>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Level 0: The Types (aka: Classes and Interfaces)</a:t>
          </a:r>
        </a:p>
      </dsp:txBody>
      <dsp:txXfrm>
        <a:off x="38234" y="38234"/>
        <a:ext cx="5295065" cy="1228933"/>
      </dsp:txXfrm>
    </dsp:sp>
    <dsp:sp modelId="{67D7A66B-C034-4426-B30F-7AD7F80BCB3F}">
      <dsp:nvSpPr>
        <dsp:cNvPr id="0" name=""/>
        <dsp:cNvSpPr/>
      </dsp:nvSpPr>
      <dsp:spPr>
        <a:xfrm>
          <a:off x="591502" y="1522967"/>
          <a:ext cx="6703695" cy="130540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Level 1: Relationships between types (aka "associations")</a:t>
          </a:r>
        </a:p>
      </dsp:txBody>
      <dsp:txXfrm>
        <a:off x="629736" y="1561201"/>
        <a:ext cx="5187213" cy="1228933"/>
      </dsp:txXfrm>
    </dsp:sp>
    <dsp:sp modelId="{A4EF22E3-2662-478B-A59D-5A1C0F094AB5}">
      <dsp:nvSpPr>
        <dsp:cNvPr id="0" name=""/>
        <dsp:cNvSpPr/>
      </dsp:nvSpPr>
      <dsp:spPr>
        <a:xfrm>
          <a:off x="1183004" y="3045935"/>
          <a:ext cx="6703695" cy="1305401"/>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Level 2: Attributes and Methods (aka Properties)</a:t>
          </a:r>
        </a:p>
      </dsp:txBody>
      <dsp:txXfrm>
        <a:off x="1221238" y="3084169"/>
        <a:ext cx="5187213" cy="1228933"/>
      </dsp:txXfrm>
    </dsp:sp>
    <dsp:sp modelId="{AE20477A-3B0F-4366-AB2D-AE942103A4AA}">
      <dsp:nvSpPr>
        <dsp:cNvPr id="0" name=""/>
        <dsp:cNvSpPr/>
      </dsp:nvSpPr>
      <dsp:spPr>
        <a:xfrm>
          <a:off x="5855184" y="989929"/>
          <a:ext cx="848510" cy="848510"/>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046099" y="989929"/>
        <a:ext cx="466680" cy="638504"/>
      </dsp:txXfrm>
    </dsp:sp>
    <dsp:sp modelId="{3BF32BB5-EBFF-4590-8453-F2017AC8915E}">
      <dsp:nvSpPr>
        <dsp:cNvPr id="0" name=""/>
        <dsp:cNvSpPr/>
      </dsp:nvSpPr>
      <dsp:spPr>
        <a:xfrm>
          <a:off x="6446686" y="2504194"/>
          <a:ext cx="848510" cy="848510"/>
        </a:xfrm>
        <a:prstGeom prst="downArrow">
          <a:avLst>
            <a:gd name="adj1" fmla="val 55000"/>
            <a:gd name="adj2" fmla="val 45000"/>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637601" y="2504194"/>
        <a:ext cx="466680" cy="63850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262903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relationships we’ve talked about refer to facts about the code.</a:t>
            </a:r>
          </a:p>
          <a:p>
            <a:endParaRPr lang="en-US" dirty="0"/>
          </a:p>
          <a:p>
            <a:r>
              <a:rPr lang="en-US" dirty="0"/>
              <a:t>More generally, an association reflects a fact or assumption about the world that we are representing.  For example: &lt;read three example bullets&gt;</a:t>
            </a:r>
          </a:p>
          <a:p>
            <a:endParaRPr lang="en-US" dirty="0"/>
          </a:p>
          <a:p>
            <a:r>
              <a:rPr lang="en-US" dirty="0"/>
              <a:t>&lt;read rest of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069619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7278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showing how these associations are represented in the code.</a:t>
            </a:r>
          </a:p>
          <a:p>
            <a:endParaRPr lang="en-US" dirty="0"/>
          </a:p>
          <a:p>
            <a:r>
              <a:rPr lang="en-US" dirty="0"/>
              <a:t>&lt;read code&gt;</a:t>
            </a:r>
          </a:p>
          <a:p>
            <a:endParaRPr lang="en-US" dirty="0"/>
          </a:p>
          <a:p>
            <a:r>
              <a:rPr lang="en-US" dirty="0"/>
              <a:t>It’s probably the case that we expect these relations to be consistent.  That is, a teacher teaches a course if and only if they are the instructor of that course, etc.</a:t>
            </a:r>
          </a:p>
          <a:p>
            <a:endParaRPr lang="en-US" dirty="0"/>
          </a:p>
          <a:p>
            <a:r>
              <a:rPr lang="en-US" dirty="0"/>
              <a:t>That is not directly expressed in the UML; here we’ve expressed this consistency condition as an invariant that we expect the code to maintain.</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5702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70359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more about cardinalities.  This is all pretty self-explanatory. You should study this slide and let me know if you have any questions.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798396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use cardinalities to reflect relatively complex situations and invariants in the real world.</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22521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UML can be used in a variety of ways.  Sometimes it is used to model assumptions about the real world, as it was on the preceding slide, but we are usually more interested in using it to explain the design of our code, that is to say, the world of entities in our program.</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8682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back to our General Design Principle #2: Make Your Data Mean Something.</a:t>
            </a:r>
          </a:p>
          <a:p>
            <a:endParaRPr lang="en-US" dirty="0"/>
          </a:p>
          <a:p>
            <a:r>
              <a:rPr lang="en-US" dirty="0"/>
              <a:t>This diagram is a fine  representation of facts about the classes and properties in our code.</a:t>
            </a:r>
          </a:p>
          <a:p>
            <a:endParaRPr lang="en-US" dirty="0"/>
          </a:p>
          <a:p>
            <a:r>
              <a:rPr lang="en-US" dirty="0"/>
              <a:t>But it’s not very good at explaining what an object of one of those classes represents in the real world.</a:t>
            </a:r>
          </a:p>
          <a:p>
            <a:endParaRPr lang="en-US" dirty="0"/>
          </a:p>
          <a:p>
            <a:r>
              <a:rPr lang="en-US" dirty="0"/>
              <a:t>Does Course represent something like CS4530?  But there's a roster there, so probably it represents a particular offering of CS4530 (e.g. CS 4530 in Spring 2022).  But does it represent the whole course, or only one section? </a:t>
            </a:r>
          </a:p>
          <a:p>
            <a:endParaRPr lang="en-US" dirty="0"/>
          </a:p>
          <a:p>
            <a:r>
              <a:rPr lang="en-US" dirty="0"/>
              <a:t>And ditto for Teacher and </a:t>
            </a:r>
            <a:r>
              <a:rPr lang="en-US" dirty="0" err="1"/>
              <a:t>coursesTaught</a:t>
            </a:r>
            <a:r>
              <a:rPr lang="en-US" dirty="0"/>
              <a:t>.</a:t>
            </a:r>
          </a:p>
          <a:p>
            <a:endParaRPr lang="en-US" dirty="0"/>
          </a:p>
          <a:p>
            <a:r>
              <a:rPr lang="en-US" dirty="0"/>
              <a:t>Or maybe this entire diagram is meant to represent a snapshot of faculty, courses, and students at a particular point in time. </a:t>
            </a:r>
          </a:p>
          <a:p>
            <a:endParaRPr lang="en-US" dirty="0"/>
          </a:p>
          <a:p>
            <a:r>
              <a:rPr lang="en-US" dirty="0"/>
              <a:t>All of these things need to be documented somewhere.   UML has Remarks boxes, which play the role of comments.  Maybe that’s where this information should have been, or maybe it best fits somewhere else– it all depends on who is reading the diagram, and what they need to know.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552082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917614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still haven’t talked about the attributes and methods.  We think of these as constituting another level of detail.</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277328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let’s look at the lowest scale of design, where we can express more of the fine details of our design.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corresponds roughly to the scale of UML diagrams.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6445875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903504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come the methods.   If there are many methods, they may not fit nicely into a UML diagram.  At that level of detail, there are tools for taking information directly from the source code and turning it into a set of web pages with appropriate links.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371679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tools like Javadoc and </a:t>
            </a:r>
            <a:r>
              <a:rPr lang="en-US" dirty="0" err="1"/>
              <a:t>JSDoc</a:t>
            </a:r>
            <a:r>
              <a:rPr lang="en-US" dirty="0"/>
              <a:t>, you document the code with structured comments. </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21034627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tool turns it into web pages, with appropriate links.   This one, of course, has been heavily customized, but it’s a good way to capture details in a way that is accessible without making the reader grovel through the code.</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17630532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06661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interested in UML as a human-to-human communication language, just as our previous design languages were:  your goal is to be able to communicate your design to your teammates (and vice versa).</a:t>
            </a:r>
          </a:p>
          <a:p>
            <a:endParaRPr lang="en-US" dirty="0"/>
          </a:p>
          <a:p>
            <a:r>
              <a:rPr lang="en-US" dirty="0"/>
              <a:t>Our previous design languages had a vocabulary of words, so you could describe your design in a document or an email.  The main role of UML is to help you describe your design on a whiteboard.  If you’ve walked around any of our labs, you’ve probably seen some UML diagrams on whiteboards.  We assume you know enough to understand what you’ve seen there, more or less. </a:t>
            </a:r>
          </a:p>
          <a:p>
            <a:endParaRPr lang="en-US" dirty="0"/>
          </a:p>
          <a:p>
            <a:r>
              <a:rPr lang="en-US" dirty="0"/>
              <a:t>&lt;read last two bullets&gt;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46449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purposes of this lesson, we can think about UML at three levels of detail:</a:t>
            </a:r>
          </a:p>
          <a:p>
            <a:r>
              <a:rPr lang="en-US" dirty="0"/>
              <a:t>&lt;read slide&gt;</a:t>
            </a:r>
          </a:p>
          <a:p>
            <a:r>
              <a:rPr lang="en-US" dirty="0"/>
              <a:t>Each level gives more detail than the last.  As usual, you will always have to choose what details to include and what to exclude, depending on what you are trying to communicate.</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778256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picture simply shows the interfaces and classes in the program, without showing how they are related.  Interfaces and Classes are both represented as rectangles; interfaces are marked with &lt;&lt;interfaces&gt;&gt;, as they are here; sometimes interfaces are indicated by writing their name in italics.</a:t>
            </a:r>
          </a:p>
          <a:p>
            <a:endParaRPr lang="en-US" dirty="0"/>
          </a:p>
          <a:p>
            <a:r>
              <a:rPr lang="en-US" dirty="0"/>
              <a:t>Here we've laid out the types in a way that suggests some relationships, but we haven't actually shown those relationships.</a:t>
            </a:r>
          </a:p>
          <a:p>
            <a:endParaRPr lang="en-US" dirty="0"/>
          </a:p>
          <a:p>
            <a:r>
              <a:rPr lang="en-US" dirty="0"/>
              <a:t>Sometimes that’s all you need.</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1444655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a:extLst>
              <a:ext uri="{FF2B5EF4-FFF2-40B4-BE49-F238E27FC236}">
                <a16:creationId xmlns:a16="http://schemas.microsoft.com/office/drawing/2014/main" id="{26C8B6FC-0C75-4964-8D19-5484B12E5BBC}"/>
              </a:ext>
            </a:extLst>
          </p:cNvPr>
          <p:cNvSpPr>
            <a:spLocks noGrp="1" noRot="1" noChangeAspect="1" noChangeArrowheads="1"/>
          </p:cNvSpPr>
          <p:nvPr>
            <p:ph type="sldImg"/>
          </p:nvPr>
        </p:nvSpPr>
        <p:spPr/>
      </p:sp>
      <p:sp>
        <p:nvSpPr>
          <p:cNvPr id="45058" name="Rectangle 2">
            <a:extLst>
              <a:ext uri="{FF2B5EF4-FFF2-40B4-BE49-F238E27FC236}">
                <a16:creationId xmlns:a16="http://schemas.microsoft.com/office/drawing/2014/main" id="{B6BE80A1-322D-4118-AE3F-EDEB036D442D}"/>
              </a:ext>
            </a:extLst>
          </p:cNvPr>
          <p:cNvSpPr>
            <a:spLocks noGrp="1" noChangeArrowheads="1"/>
          </p:cNvSpPr>
          <p:nvPr>
            <p:ph type="body" sz="quarter" idx="1"/>
          </p:nvPr>
        </p:nvSpPr>
        <p:spPr/>
        <p:txBody>
          <a:bodyPr/>
          <a:lstStyle/>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next level of detail is to depict some of the relationships between the classes and interfaces.  The most important kinds of relationships are: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&lt;read first three bullets&gt;</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These 3 are “structural” relationships, reflect the internal structure of the code.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fourth kind of relationship, called “Associations”, are different– they reflect facts or relationships in the real world.  For these, we will have choices in how to represent them.  </a:t>
            </a:r>
          </a:p>
          <a:p>
            <a:pPr lvl="1" indent="179388" defTabSz="914400">
              <a:lnSpc>
                <a:spcPct val="100000"/>
              </a:lnSpc>
            </a:pPr>
            <a:endParaRPr lang="en-US" altLang="en-US" sz="1200" dirty="0">
              <a:latin typeface="Calibri" panose="020F0502020204030204" pitchFamily="34" charset="0"/>
              <a:cs typeface="Calibri" panose="020F0502020204030204" pitchFamily="34" charset="0"/>
              <a:sym typeface="Calibri" panose="020F0502020204030204" pitchFamily="34" charset="0"/>
            </a:endParaRP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Let’s look at some examples.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relationship is the “implements” relationship.  This is typically denoted by a dashed line with a large open-faced triangle at the end.</a:t>
            </a:r>
          </a:p>
          <a:p>
            <a:endParaRPr lang="en-US" dirty="0"/>
          </a:p>
          <a:p>
            <a:r>
              <a:rPr lang="en-US" dirty="0"/>
              <a:t>This arrow signifies “implements” in the code.   So here we are depicting facts like “Clock1 implements </a:t>
            </a:r>
            <a:r>
              <a:rPr lang="en-US" dirty="0" err="1"/>
              <a:t>AbsClock</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1284626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relationship is “depends on”.  One class depends on another if it contains a reference to it.  Here, </a:t>
            </a:r>
            <a:r>
              <a:rPr lang="en-US" dirty="0" err="1"/>
              <a:t>ClockClient</a:t>
            </a:r>
            <a:r>
              <a:rPr lang="en-US" dirty="0"/>
              <a:t> says “</a:t>
            </a:r>
            <a:r>
              <a:rPr lang="en-US" dirty="0" err="1"/>
              <a:t>theClock:AbsClock</a:t>
            </a:r>
            <a:r>
              <a:rPr lang="en-US" dirty="0"/>
              <a:t>”, so it contains a reference to </a:t>
            </a:r>
            <a:r>
              <a:rPr lang="en-US" dirty="0" err="1"/>
              <a:t>AbsClock</a:t>
            </a:r>
            <a:r>
              <a:rPr lang="en-US" dirty="0"/>
              <a:t>.  A depends-on relationship is typically depicted by a dotted line and a solid arrow.</a:t>
            </a:r>
          </a:p>
          <a:p>
            <a:endParaRPr lang="en-US" dirty="0"/>
          </a:p>
          <a:p>
            <a:r>
              <a:rPr lang="en-US" dirty="0"/>
              <a:t>Note that here, a </a:t>
            </a:r>
            <a:r>
              <a:rPr lang="en-US" dirty="0" err="1"/>
              <a:t>ClockClient</a:t>
            </a:r>
            <a:r>
              <a:rPr lang="en-US" dirty="0"/>
              <a:t> knows that it will see an object satisfying the </a:t>
            </a:r>
            <a:r>
              <a:rPr lang="en-US" dirty="0" err="1"/>
              <a:t>AbsClock</a:t>
            </a:r>
            <a:r>
              <a:rPr lang="en-US" dirty="0"/>
              <a:t> interface, but it doesn't know whether that object is a Clock1, a Clock2, or a Clock3.    It doesn’t depend on Clock1, Clock2, or Clock3; it only depends on </a:t>
            </a:r>
            <a:r>
              <a:rPr lang="en-US" dirty="0" err="1"/>
              <a:t>AbsClock</a:t>
            </a:r>
            <a:r>
              <a:rPr lang="en-US" dirty="0"/>
              <a:t>.  By using </a:t>
            </a:r>
            <a:r>
              <a:rPr lang="en-US" dirty="0" err="1"/>
              <a:t>AbsClock</a:t>
            </a:r>
            <a:r>
              <a:rPr lang="en-US" dirty="0"/>
              <a:t>, we've reduced coupling.  Remember that this is called “Dependency Inversion” (I don’t find that name very helpful, but it’s one of those vocabulary words you should be able trot out when appropriate).</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366671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the inherits-from or “extends” relationship.   This is typically indicated by a solid line terminated by an open-faced triangle.</a:t>
            </a:r>
          </a:p>
          <a:p>
            <a:endParaRPr lang="en-US" dirty="0"/>
          </a:p>
          <a:p>
            <a:r>
              <a:rPr lang="en-US" dirty="0"/>
              <a:t>Here we express the facts that ClockFactory1asSubClass and ClockFactory2asSubClass both extend </a:t>
            </a:r>
            <a:r>
              <a:rPr lang="en-US" dirty="0" err="1"/>
              <a:t>ClockFactorySuperClass</a:t>
            </a:r>
            <a:r>
              <a:rPr lang="en-US" dirty="0"/>
              <a:t>, and </a:t>
            </a:r>
            <a:r>
              <a:rPr lang="en-US" dirty="0" err="1"/>
              <a:t>ClockFactorySuperClass</a:t>
            </a:r>
            <a:r>
              <a:rPr lang="en-US" dirty="0"/>
              <a:t> implements </a:t>
            </a:r>
            <a:r>
              <a:rPr lang="en-US" dirty="0" err="1"/>
              <a:t>AbsClockFactory</a:t>
            </a:r>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563854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1/26/2022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1/26/2022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1/26/2022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1/26/2022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1/26/2022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1/26/2022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1/26/2022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1/26/2022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1/26/2022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1/26/2022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1/26/2022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1/26/2022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1/26/2022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2.4 The Object Scale</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6F644-358A-4B26-852F-FC48077FDC8A}"/>
              </a:ext>
            </a:extLst>
          </p:cNvPr>
          <p:cNvSpPr>
            <a:spLocks noGrp="1"/>
          </p:cNvSpPr>
          <p:nvPr>
            <p:ph type="title"/>
          </p:nvPr>
        </p:nvSpPr>
        <p:spPr/>
        <p:txBody>
          <a:bodyPr/>
          <a:lstStyle/>
          <a:p>
            <a:r>
              <a:rPr lang="en-US" dirty="0"/>
              <a:t>"inherits-from" relationship in UML</a:t>
            </a:r>
          </a:p>
        </p:txBody>
      </p:sp>
      <p:pic>
        <p:nvPicPr>
          <p:cNvPr id="6" name="Content Placeholder 5">
            <a:extLst>
              <a:ext uri="{FF2B5EF4-FFF2-40B4-BE49-F238E27FC236}">
                <a16:creationId xmlns:a16="http://schemas.microsoft.com/office/drawing/2014/main" id="{771B638A-4DF3-461F-9112-A2C73BFF5903}"/>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78894" y="1640264"/>
            <a:ext cx="6047955" cy="4543719"/>
          </a:xfrm>
        </p:spPr>
      </p:pic>
      <p:sp>
        <p:nvSpPr>
          <p:cNvPr id="4" name="Slide Number Placeholder 3">
            <a:extLst>
              <a:ext uri="{FF2B5EF4-FFF2-40B4-BE49-F238E27FC236}">
                <a16:creationId xmlns:a16="http://schemas.microsoft.com/office/drawing/2014/main" id="{05554DAB-2196-4561-90D6-A109C6181400}"/>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3198330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a:extLst>
              <a:ext uri="{FF2B5EF4-FFF2-40B4-BE49-F238E27FC236}">
                <a16:creationId xmlns:a16="http://schemas.microsoft.com/office/drawing/2014/main" id="{AF16FD01-2E22-4006-81E7-23305B8DADA6}"/>
              </a:ext>
            </a:extLst>
          </p:cNvPr>
          <p:cNvSpPr>
            <a:spLocks noGrp="1" noChangeArrowheads="1"/>
          </p:cNvSpPr>
          <p:nvPr>
            <p:ph type="title"/>
          </p:nvPr>
        </p:nvSpPr>
        <p:spPr/>
        <p:txBody>
          <a:bodyPr/>
          <a:lstStyle/>
          <a:p>
            <a:r>
              <a:rPr lang="en-US" altLang="en-US" dirty="0"/>
              <a:t>Associations</a:t>
            </a:r>
          </a:p>
        </p:txBody>
      </p:sp>
      <p:sp>
        <p:nvSpPr>
          <p:cNvPr id="46082" name="Rectangle 2">
            <a:extLst>
              <a:ext uri="{FF2B5EF4-FFF2-40B4-BE49-F238E27FC236}">
                <a16:creationId xmlns:a16="http://schemas.microsoft.com/office/drawing/2014/main" id="{26532868-B27C-46F0-87F6-27043D0DD4A2}"/>
              </a:ext>
            </a:extLst>
          </p:cNvPr>
          <p:cNvSpPr>
            <a:spLocks noGrp="1" noChangeArrowheads="1"/>
          </p:cNvSpPr>
          <p:nvPr>
            <p:ph type="body" idx="1"/>
          </p:nvPr>
        </p:nvSpPr>
        <p:spPr/>
        <p:txBody>
          <a:bodyPr>
            <a:normAutofit fontScale="92500" lnSpcReduction="10000"/>
          </a:bodyPr>
          <a:lstStyle/>
          <a:p>
            <a:r>
              <a:rPr lang="en-US" altLang="en-US" dirty="0"/>
              <a:t>An </a:t>
            </a:r>
            <a:r>
              <a:rPr lang="en-US" altLang="en-US" dirty="0">
                <a:sym typeface="Calibri" charset="0"/>
              </a:rPr>
              <a:t>association</a:t>
            </a:r>
            <a:r>
              <a:rPr lang="en-US" altLang="en-US" dirty="0"/>
              <a:t> is a relationship between two objects that indicates a </a:t>
            </a:r>
            <a:r>
              <a:rPr lang="en-US" altLang="en-US" dirty="0">
                <a:sym typeface="Calibri" charset="0"/>
              </a:rPr>
              <a:t>link</a:t>
            </a:r>
            <a:r>
              <a:rPr lang="en-US" altLang="en-US" dirty="0"/>
              <a:t> or </a:t>
            </a:r>
            <a:r>
              <a:rPr lang="en-US" altLang="en-US" dirty="0">
                <a:sym typeface="Calibri" charset="0"/>
              </a:rPr>
              <a:t>dependency</a:t>
            </a:r>
            <a:r>
              <a:rPr lang="en-US" altLang="en-US" dirty="0"/>
              <a:t> between them.</a:t>
            </a:r>
          </a:p>
          <a:p>
            <a:r>
              <a:rPr lang="en-US" altLang="en-US" dirty="0"/>
              <a:t>Examples:</a:t>
            </a:r>
          </a:p>
          <a:p>
            <a:pPr lvl="1"/>
            <a:r>
              <a:rPr lang="en-US" altLang="en-US" dirty="0"/>
              <a:t>a </a:t>
            </a:r>
            <a:r>
              <a:rPr lang="en-US" altLang="en-US" dirty="0">
                <a:sym typeface="Calibri" charset="0"/>
              </a:rPr>
              <a:t>portfolio</a:t>
            </a:r>
            <a:r>
              <a:rPr lang="en-US" altLang="en-US" dirty="0"/>
              <a:t> is associated with an </a:t>
            </a:r>
            <a:r>
              <a:rPr lang="en-US" altLang="en-US" dirty="0">
                <a:sym typeface="Calibri" charset="0"/>
              </a:rPr>
              <a:t>investor</a:t>
            </a:r>
            <a:endParaRPr lang="en-US" altLang="en-US" dirty="0"/>
          </a:p>
          <a:p>
            <a:pPr lvl="1"/>
            <a:r>
              <a:rPr lang="en-US" altLang="en-US" dirty="0"/>
              <a:t>every </a:t>
            </a:r>
            <a:r>
              <a:rPr lang="en-US" altLang="en-US" dirty="0">
                <a:sym typeface="Calibri" charset="0"/>
              </a:rPr>
              <a:t>sale</a:t>
            </a:r>
            <a:r>
              <a:rPr lang="en-US" altLang="en-US" dirty="0"/>
              <a:t> is associated with the </a:t>
            </a:r>
            <a:r>
              <a:rPr lang="en-US" altLang="en-US" dirty="0">
                <a:sym typeface="Calibri" charset="0"/>
              </a:rPr>
              <a:t>sales representatives</a:t>
            </a:r>
            <a:r>
              <a:rPr lang="en-US" altLang="en-US" dirty="0"/>
              <a:t> that worked on the sale</a:t>
            </a:r>
          </a:p>
          <a:p>
            <a:pPr lvl="1"/>
            <a:r>
              <a:rPr lang="en-US" altLang="en-US" dirty="0"/>
              <a:t>every </a:t>
            </a:r>
            <a:r>
              <a:rPr lang="en-US" altLang="en-US" dirty="0">
                <a:sym typeface="Calibri" charset="0"/>
              </a:rPr>
              <a:t>student</a:t>
            </a:r>
            <a:r>
              <a:rPr lang="en-US" altLang="en-US" dirty="0"/>
              <a:t> is associated with a </a:t>
            </a:r>
            <a:r>
              <a:rPr lang="en-US" altLang="en-US" dirty="0">
                <a:sym typeface="Calibri" charset="0"/>
              </a:rPr>
              <a:t>transcript</a:t>
            </a:r>
          </a:p>
          <a:p>
            <a:r>
              <a:rPr lang="en-US" altLang="en-US" dirty="0">
                <a:sym typeface="Calibri" charset="0"/>
              </a:rPr>
              <a:t>An associations typically has a name that indicate its meaning in the real world</a:t>
            </a:r>
          </a:p>
          <a:p>
            <a:r>
              <a:rPr lang="en-US" altLang="en-US" dirty="0">
                <a:sym typeface="Calibri" charset="0"/>
              </a:rPr>
              <a:t>An association typically has a cardinality that indicates whether it is a 1:1 relation,  a 1:many relation, etc.</a:t>
            </a:r>
            <a:endParaRPr lang="en-US" altLang="en-US" dirty="0"/>
          </a:p>
        </p:txBody>
      </p:sp>
      <p:sp>
        <p:nvSpPr>
          <p:cNvPr id="46083" name="Text Box 3">
            <a:extLst>
              <a:ext uri="{FF2B5EF4-FFF2-40B4-BE49-F238E27FC236}">
                <a16:creationId xmlns:a16="http://schemas.microsoft.com/office/drawing/2014/main" id="{15619FAB-5956-4DC7-B64C-0F178B22BCF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B1835B6F-D32F-4978-BCEC-6375325E1196}" type="slidenum">
              <a:rPr lang="en-US" altLang="en-US" sz="984">
                <a:latin typeface="Algerian" panose="04020705040A02060702" pitchFamily="82" charset="0"/>
                <a:ea typeface="Calibri" charset="0"/>
                <a:cs typeface="Calibri" panose="020F0502020204030204" pitchFamily="34" charset="0"/>
                <a:sym typeface="Calibri" charset="0"/>
              </a:rPr>
              <a:pPr algn="r"/>
              <a:t>11</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5" name="TextBox 14">
            <a:extLst>
              <a:ext uri="{FF2B5EF4-FFF2-40B4-BE49-F238E27FC236}">
                <a16:creationId xmlns:a16="http://schemas.microsoft.com/office/drawing/2014/main" id="{959F6060-AFAD-429D-A8F8-F2B9F39F0546}"/>
              </a:ext>
            </a:extLst>
          </p:cNvPr>
          <p:cNvSpPr txBox="1"/>
          <p:nvPr/>
        </p:nvSpPr>
        <p:spPr>
          <a:xfrm>
            <a:off x="2021179" y="4288109"/>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teacher teaches zero or more courses.</a:t>
            </a:r>
          </a:p>
          <a:p>
            <a:pPr algn="l"/>
            <a:endParaRPr lang="en-US" sz="2400" dirty="0">
              <a:solidFill>
                <a:schemeClr val="tx1"/>
              </a:solidFill>
            </a:endParaRPr>
          </a:p>
          <a:p>
            <a:pPr algn="l"/>
            <a:r>
              <a:rPr lang="en-US" sz="2400" dirty="0">
                <a:solidFill>
                  <a:schemeClr val="tx1"/>
                </a:solidFill>
              </a:rPr>
              <a:t>Each course has exactly one instructor</a:t>
            </a:r>
          </a:p>
          <a:p>
            <a:pPr algn="l"/>
            <a:endParaRPr lang="en-US" sz="2400" dirty="0">
              <a:solidFill>
                <a:schemeClr val="tx1"/>
              </a:solidFill>
            </a:endParaRPr>
          </a:p>
        </p:txBody>
      </p:sp>
      <p:sp>
        <p:nvSpPr>
          <p:cNvPr id="19" name="TextBox 18">
            <a:extLst>
              <a:ext uri="{FF2B5EF4-FFF2-40B4-BE49-F238E27FC236}">
                <a16:creationId xmlns:a16="http://schemas.microsoft.com/office/drawing/2014/main" id="{9B2BE498-FAAA-457F-B063-30813F022C87}"/>
              </a:ext>
            </a:extLst>
          </p:cNvPr>
          <p:cNvSpPr txBox="1"/>
          <p:nvPr/>
        </p:nvSpPr>
        <p:spPr>
          <a:xfrm>
            <a:off x="6309480" y="4288108"/>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student is enrolled in zero or more courses</a:t>
            </a:r>
          </a:p>
          <a:p>
            <a:pPr algn="l"/>
            <a:endParaRPr lang="en-US" sz="2400" dirty="0">
              <a:solidFill>
                <a:schemeClr val="tx1"/>
              </a:solidFill>
            </a:endParaRPr>
          </a:p>
          <a:p>
            <a:pPr algn="l"/>
            <a:r>
              <a:rPr lang="en-US" sz="2400" dirty="0">
                <a:solidFill>
                  <a:schemeClr val="tx1"/>
                </a:solidFill>
              </a:rPr>
              <a:t>Each course has zero or more students enrolled</a:t>
            </a:r>
          </a:p>
          <a:p>
            <a:pPr algn="l"/>
            <a:endParaRPr lang="en-US" sz="2400" dirty="0">
              <a:solidFill>
                <a:schemeClr val="tx1"/>
              </a:solidFill>
            </a:endParaRPr>
          </a:p>
        </p:txBody>
      </p:sp>
    </p:spTree>
    <p:extLst>
      <p:ext uri="{BB962C8B-B14F-4D97-AF65-F5344CB8AC3E}">
        <p14:creationId xmlns:p14="http://schemas.microsoft.com/office/powerpoint/2010/main" val="3246536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133282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a:extLst>
              <a:ext uri="{FF2B5EF4-FFF2-40B4-BE49-F238E27FC236}">
                <a16:creationId xmlns:a16="http://schemas.microsoft.com/office/drawing/2014/main" id="{BA4EF4CD-9D53-40B2-BA67-E5AB65DEF90C}"/>
              </a:ext>
            </a:extLst>
          </p:cNvPr>
          <p:cNvSpPr>
            <a:spLocks noGrp="1" noChangeArrowheads="1"/>
          </p:cNvSpPr>
          <p:nvPr>
            <p:ph type="title"/>
          </p:nvPr>
        </p:nvSpPr>
        <p:spPr/>
        <p:txBody>
          <a:bodyPr/>
          <a:lstStyle/>
          <a:p>
            <a:r>
              <a:rPr lang="en-US" altLang="en-US" dirty="0"/>
              <a:t>Properties of Associations:</a:t>
            </a:r>
            <a:br>
              <a:rPr lang="en-US" altLang="en-US" dirty="0"/>
            </a:br>
            <a:r>
              <a:rPr lang="en-US" altLang="en-US" dirty="0"/>
              <a:t>Cardinality (or Multiplicity)</a:t>
            </a:r>
          </a:p>
        </p:txBody>
      </p:sp>
      <p:sp>
        <p:nvSpPr>
          <p:cNvPr id="47106" name="Rectangle 2">
            <a:extLst>
              <a:ext uri="{FF2B5EF4-FFF2-40B4-BE49-F238E27FC236}">
                <a16:creationId xmlns:a16="http://schemas.microsoft.com/office/drawing/2014/main" id="{F658473D-6FDE-4AE2-B1D9-C582378C7C76}"/>
              </a:ext>
            </a:extLst>
          </p:cNvPr>
          <p:cNvSpPr>
            <a:spLocks noGrp="1" noChangeArrowheads="1"/>
          </p:cNvSpPr>
          <p:nvPr>
            <p:ph type="body" idx="1"/>
          </p:nvPr>
        </p:nvSpPr>
        <p:spPr/>
        <p:txBody>
          <a:bodyPr>
            <a:normAutofit fontScale="92500" lnSpcReduction="20000"/>
          </a:bodyPr>
          <a:lstStyle/>
          <a:p>
            <a:r>
              <a:rPr lang="en-US" altLang="en-US" dirty="0"/>
              <a:t>The relationship between two entities has an associated </a:t>
            </a:r>
            <a:r>
              <a:rPr lang="en-US" altLang="en-US" dirty="0">
                <a:sym typeface="Calibri" charset="0"/>
              </a:rPr>
              <a:t>cardinality</a:t>
            </a:r>
            <a:r>
              <a:rPr lang="en-US" altLang="en-US" dirty="0"/>
              <a:t> or </a:t>
            </a:r>
            <a:r>
              <a:rPr lang="en-US" altLang="en-US" dirty="0">
                <a:sym typeface="Calibri" charset="0"/>
              </a:rPr>
              <a:t>multiplicity</a:t>
            </a:r>
            <a:endParaRPr lang="en-US" altLang="en-US" dirty="0"/>
          </a:p>
          <a:p>
            <a:pPr lvl="1"/>
            <a:r>
              <a:rPr lang="en-US" altLang="en-US" dirty="0"/>
              <a:t>multiplicity is expressed with specific numbers or ranges, </a:t>
            </a:r>
          </a:p>
          <a:p>
            <a:pPr lvl="1"/>
            <a:r>
              <a:rPr lang="en-US" altLang="en-US" dirty="0"/>
              <a:t>e.g.:   1:1..2 or 1:1..N</a:t>
            </a:r>
          </a:p>
          <a:p>
            <a:endParaRPr lang="en-US" altLang="en-US" dirty="0"/>
          </a:p>
          <a:p>
            <a:r>
              <a:rPr lang="en-US" altLang="en-US" dirty="0"/>
              <a:t>Examples:</a:t>
            </a:r>
          </a:p>
          <a:p>
            <a:pPr lvl="1"/>
            <a:r>
              <a:rPr lang="en-US" altLang="en-US" dirty="0"/>
              <a:t>A student is associated with exactly one transcript (1:1)</a:t>
            </a:r>
          </a:p>
          <a:p>
            <a:pPr lvl="2"/>
            <a:r>
              <a:rPr lang="en-US" altLang="en-US" dirty="0"/>
              <a:t>One student, one transcript.</a:t>
            </a:r>
          </a:p>
          <a:p>
            <a:pPr lvl="1"/>
            <a:r>
              <a:rPr lang="en-US" altLang="en-US" dirty="0"/>
              <a:t>Every course is taught by a professor, but a professor must teach at least one course  (1:1..*)</a:t>
            </a:r>
          </a:p>
          <a:p>
            <a:pPr lvl="2"/>
            <a:r>
              <a:rPr lang="en-US" altLang="en-US" dirty="0"/>
              <a:t>One course, one professor.    One professor, one or more courses.</a:t>
            </a:r>
          </a:p>
          <a:p>
            <a:pPr lvl="1"/>
            <a:r>
              <a:rPr lang="en-US" altLang="en-US" dirty="0"/>
              <a:t>An address may have a zip code (1:0..1)</a:t>
            </a:r>
          </a:p>
          <a:p>
            <a:pPr lvl="2"/>
            <a:r>
              <a:rPr lang="en-US" altLang="en-US" dirty="0"/>
              <a:t>One address, zero or one zip code</a:t>
            </a:r>
          </a:p>
        </p:txBody>
      </p:sp>
      <p:sp>
        <p:nvSpPr>
          <p:cNvPr id="47107" name="Text Box 3">
            <a:extLst>
              <a:ext uri="{FF2B5EF4-FFF2-40B4-BE49-F238E27FC236}">
                <a16:creationId xmlns:a16="http://schemas.microsoft.com/office/drawing/2014/main" id="{1503FEAC-9FC8-4DE8-8B37-F78DF118BA9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2F5E6E1D-52DD-461F-86C3-97026DF9908C}" type="slidenum">
              <a:rPr lang="en-US" altLang="en-US" sz="984">
                <a:latin typeface="Algerian" panose="04020705040A02060702" pitchFamily="82" charset="0"/>
                <a:ea typeface="Calibri" charset="0"/>
                <a:cs typeface="Calibri" panose="020F0502020204030204" pitchFamily="34" charset="0"/>
                <a:sym typeface="Calibri" charset="0"/>
              </a:rPr>
              <a:pPr algn="r"/>
              <a:t>14</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a:extLst>
              <a:ext uri="{FF2B5EF4-FFF2-40B4-BE49-F238E27FC236}">
                <a16:creationId xmlns:a16="http://schemas.microsoft.com/office/drawing/2014/main" id="{722BBD38-5EF8-4F14-8398-610340370408}"/>
              </a:ext>
            </a:extLst>
          </p:cNvPr>
          <p:cNvSpPr>
            <a:spLocks noGrp="1" noChangeArrowheads="1"/>
          </p:cNvSpPr>
          <p:nvPr>
            <p:ph type="title"/>
          </p:nvPr>
        </p:nvSpPr>
        <p:spPr/>
        <p:txBody>
          <a:bodyPr/>
          <a:lstStyle/>
          <a:p>
            <a:r>
              <a:rPr lang="en-US" altLang="en-US" dirty="0">
                <a:solidFill>
                  <a:srgbClr val="005493"/>
                </a:solidFill>
              </a:rPr>
              <a:t>Notation for Cardinality in Associations</a:t>
            </a:r>
          </a:p>
        </p:txBody>
      </p:sp>
      <p:sp>
        <p:nvSpPr>
          <p:cNvPr id="48130" name="Text Box 2">
            <a:extLst>
              <a:ext uri="{FF2B5EF4-FFF2-40B4-BE49-F238E27FC236}">
                <a16:creationId xmlns:a16="http://schemas.microsoft.com/office/drawing/2014/main" id="{F8A980EC-9CC6-4F33-A43B-86FEB7B0999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E3FBE30B-68A0-49FD-B445-770F904E1DFF}" type="slidenum">
              <a:rPr lang="en-US" altLang="en-US" sz="984">
                <a:latin typeface="Algerian" panose="04020705040A02060702" pitchFamily="82" charset="0"/>
                <a:ea typeface="Calibri" charset="0"/>
                <a:cs typeface="Calibri" panose="020F0502020204030204" pitchFamily="34" charset="0"/>
                <a:sym typeface="Calibri" charset="0"/>
              </a:rPr>
              <a:pPr algn="r"/>
              <a:t>15</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48131" name="Group 3">
            <a:extLst>
              <a:ext uri="{FF2B5EF4-FFF2-40B4-BE49-F238E27FC236}">
                <a16:creationId xmlns:a16="http://schemas.microsoft.com/office/drawing/2014/main" id="{2A6E3E8D-2000-4791-A542-5CBFF6707396}"/>
              </a:ext>
            </a:extLst>
          </p:cNvPr>
          <p:cNvGrpSpPr>
            <a:grpSpLocks/>
          </p:cNvGrpSpPr>
          <p:nvPr/>
        </p:nvGrpSpPr>
        <p:grpSpPr bwMode="auto">
          <a:xfrm>
            <a:off x="2053084" y="2028156"/>
            <a:ext cx="8870529" cy="3751585"/>
            <a:chOff x="0" y="-1"/>
            <a:chExt cx="12615660" cy="5335960"/>
          </a:xfrm>
        </p:grpSpPr>
        <p:grpSp>
          <p:nvGrpSpPr>
            <p:cNvPr id="48132" name="Group 4">
              <a:extLst>
                <a:ext uri="{FF2B5EF4-FFF2-40B4-BE49-F238E27FC236}">
                  <a16:creationId xmlns:a16="http://schemas.microsoft.com/office/drawing/2014/main" id="{39A64849-8EA7-4D37-AF6F-99DC5C131C58}"/>
                </a:ext>
              </a:extLst>
            </p:cNvPr>
            <p:cNvGrpSpPr>
              <a:grpSpLocks/>
            </p:cNvGrpSpPr>
            <p:nvPr/>
          </p:nvGrpSpPr>
          <p:grpSpPr bwMode="auto">
            <a:xfrm>
              <a:off x="0" y="-1"/>
              <a:ext cx="12615660" cy="850844"/>
              <a:chOff x="0" y="-1"/>
              <a:chExt cx="12615660" cy="850844"/>
            </a:xfrm>
          </p:grpSpPr>
          <p:sp>
            <p:nvSpPr>
              <p:cNvPr id="48133" name="Text Box 5" descr="Rectangle 8">
                <a:extLst>
                  <a:ext uri="{FF2B5EF4-FFF2-40B4-BE49-F238E27FC236}">
                    <a16:creationId xmlns:a16="http://schemas.microsoft.com/office/drawing/2014/main" id="{6C875927-ACDD-4842-A77B-F77F5B81E0F6}"/>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course.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34" name="Group 6">
                <a:extLst>
                  <a:ext uri="{FF2B5EF4-FFF2-40B4-BE49-F238E27FC236}">
                    <a16:creationId xmlns:a16="http://schemas.microsoft.com/office/drawing/2014/main" id="{C43EE201-F308-4F13-AB50-B5E1A3A7D5BD}"/>
                  </a:ext>
                </a:extLst>
              </p:cNvPr>
              <p:cNvGrpSpPr>
                <a:grpSpLocks/>
              </p:cNvGrpSpPr>
              <p:nvPr/>
            </p:nvGrpSpPr>
            <p:grpSpPr bwMode="auto">
              <a:xfrm>
                <a:off x="0" y="24964"/>
                <a:ext cx="4307422" cy="825879"/>
                <a:chOff x="0" y="-1"/>
                <a:chExt cx="4307422" cy="825880"/>
              </a:xfrm>
            </p:grpSpPr>
            <p:grpSp>
              <p:nvGrpSpPr>
                <p:cNvPr id="48135" name="Group 7">
                  <a:extLst>
                    <a:ext uri="{FF2B5EF4-FFF2-40B4-BE49-F238E27FC236}">
                      <a16:creationId xmlns:a16="http://schemas.microsoft.com/office/drawing/2014/main" id="{E4A38AE7-5192-46F6-82AD-B0D924CCA791}"/>
                    </a:ext>
                  </a:extLst>
                </p:cNvPr>
                <p:cNvGrpSpPr>
                  <a:grpSpLocks/>
                </p:cNvGrpSpPr>
                <p:nvPr/>
              </p:nvGrpSpPr>
              <p:grpSpPr bwMode="auto">
                <a:xfrm>
                  <a:off x="0" y="-1"/>
                  <a:ext cx="4307422" cy="825880"/>
                  <a:chOff x="0" y="0"/>
                  <a:chExt cx="4307422" cy="825879"/>
                </a:xfrm>
              </p:grpSpPr>
              <p:grpSp>
                <p:nvGrpSpPr>
                  <p:cNvPr id="48136" name="Group 8">
                    <a:extLst>
                      <a:ext uri="{FF2B5EF4-FFF2-40B4-BE49-F238E27FC236}">
                        <a16:creationId xmlns:a16="http://schemas.microsoft.com/office/drawing/2014/main" id="{E9F51EEE-B2AD-45D1-8DCC-B421139D41D4}"/>
                      </a:ext>
                    </a:extLst>
                  </p:cNvPr>
                  <p:cNvGrpSpPr>
                    <a:grpSpLocks/>
                  </p:cNvGrpSpPr>
                  <p:nvPr/>
                </p:nvGrpSpPr>
                <p:grpSpPr bwMode="auto">
                  <a:xfrm>
                    <a:off x="0" y="14836"/>
                    <a:ext cx="1290743" cy="811043"/>
                    <a:chOff x="0" y="-1"/>
                    <a:chExt cx="1290743" cy="811043"/>
                  </a:xfrm>
                </p:grpSpPr>
                <p:grpSp>
                  <p:nvGrpSpPr>
                    <p:cNvPr id="48137" name="Group 9">
                      <a:extLst>
                        <a:ext uri="{FF2B5EF4-FFF2-40B4-BE49-F238E27FC236}">
                          <a16:creationId xmlns:a16="http://schemas.microsoft.com/office/drawing/2014/main" id="{D8EEDF99-8008-42A1-A8EC-EF540BE19139}"/>
                        </a:ext>
                      </a:extLst>
                    </p:cNvPr>
                    <p:cNvGrpSpPr>
                      <a:grpSpLocks/>
                    </p:cNvGrpSpPr>
                    <p:nvPr/>
                  </p:nvGrpSpPr>
                  <p:grpSpPr bwMode="auto">
                    <a:xfrm>
                      <a:off x="1" y="-1"/>
                      <a:ext cx="1290742" cy="405522"/>
                      <a:chOff x="0" y="-1"/>
                      <a:chExt cx="1290742" cy="405522"/>
                    </a:xfrm>
                  </p:grpSpPr>
                  <p:sp>
                    <p:nvSpPr>
                      <p:cNvPr id="48138" name="Rectangle 10">
                        <a:extLst>
                          <a:ext uri="{FF2B5EF4-FFF2-40B4-BE49-F238E27FC236}">
                            <a16:creationId xmlns:a16="http://schemas.microsoft.com/office/drawing/2014/main" id="{741C7FC9-5B1F-4069-A236-45BCF3AF8A38}"/>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39" name="Text Box 11">
                        <a:extLst>
                          <a:ext uri="{FF2B5EF4-FFF2-40B4-BE49-F238E27FC236}">
                            <a16:creationId xmlns:a16="http://schemas.microsoft.com/office/drawing/2014/main" id="{BE2CEF60-6B5A-4F30-9507-59FB6C8F5984}"/>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40" name="Rectangle 12" descr="Rectangle 15">
                      <a:extLst>
                        <a:ext uri="{FF2B5EF4-FFF2-40B4-BE49-F238E27FC236}">
                          <a16:creationId xmlns:a16="http://schemas.microsoft.com/office/drawing/2014/main" id="{E3C323FF-8EB4-4224-A586-074BB4C3603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41" name="Group 13">
                    <a:extLst>
                      <a:ext uri="{FF2B5EF4-FFF2-40B4-BE49-F238E27FC236}">
                        <a16:creationId xmlns:a16="http://schemas.microsoft.com/office/drawing/2014/main" id="{2EDD6ADF-8E4A-414D-9CEB-E2016886F163}"/>
                      </a:ext>
                    </a:extLst>
                  </p:cNvPr>
                  <p:cNvGrpSpPr>
                    <a:grpSpLocks/>
                  </p:cNvGrpSpPr>
                  <p:nvPr/>
                </p:nvGrpSpPr>
                <p:grpSpPr bwMode="auto">
                  <a:xfrm>
                    <a:off x="3016678" y="0"/>
                    <a:ext cx="1290744" cy="811042"/>
                    <a:chOff x="0" y="-1"/>
                    <a:chExt cx="1290743" cy="811043"/>
                  </a:xfrm>
                </p:grpSpPr>
                <p:grpSp>
                  <p:nvGrpSpPr>
                    <p:cNvPr id="48142" name="Group 14">
                      <a:extLst>
                        <a:ext uri="{FF2B5EF4-FFF2-40B4-BE49-F238E27FC236}">
                          <a16:creationId xmlns:a16="http://schemas.microsoft.com/office/drawing/2014/main" id="{643853F8-8C16-4A5A-86CB-FDE3736D961E}"/>
                        </a:ext>
                      </a:extLst>
                    </p:cNvPr>
                    <p:cNvGrpSpPr>
                      <a:grpSpLocks/>
                    </p:cNvGrpSpPr>
                    <p:nvPr/>
                  </p:nvGrpSpPr>
                  <p:grpSpPr bwMode="auto">
                    <a:xfrm>
                      <a:off x="1" y="-1"/>
                      <a:ext cx="1290742" cy="405522"/>
                      <a:chOff x="0" y="-1"/>
                      <a:chExt cx="1290742" cy="405522"/>
                    </a:xfrm>
                  </p:grpSpPr>
                  <p:sp>
                    <p:nvSpPr>
                      <p:cNvPr id="48143" name="Rectangle 15">
                        <a:extLst>
                          <a:ext uri="{FF2B5EF4-FFF2-40B4-BE49-F238E27FC236}">
                            <a16:creationId xmlns:a16="http://schemas.microsoft.com/office/drawing/2014/main" id="{0C5BF812-B2E4-4752-94F4-C922D94A4C9A}"/>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4" name="Text Box 16">
                        <a:extLst>
                          <a:ext uri="{FF2B5EF4-FFF2-40B4-BE49-F238E27FC236}">
                            <a16:creationId xmlns:a16="http://schemas.microsoft.com/office/drawing/2014/main" id="{5DC6879A-6486-4A28-9C24-043FF34306F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45" name="Rectangle 17" descr="Rectangle 19">
                      <a:extLst>
                        <a:ext uri="{FF2B5EF4-FFF2-40B4-BE49-F238E27FC236}">
                          <a16:creationId xmlns:a16="http://schemas.microsoft.com/office/drawing/2014/main" id="{DD5BFD4D-43BB-4E68-9973-94CAA6AE581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46" name="Line 18" descr="Straight Connector 20">
                    <a:extLst>
                      <a:ext uri="{FF2B5EF4-FFF2-40B4-BE49-F238E27FC236}">
                        <a16:creationId xmlns:a16="http://schemas.microsoft.com/office/drawing/2014/main" id="{3EE6603C-0E31-403B-9597-15010723DE12}"/>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7" name="Text Box 19" descr="TextBox 22">
                    <a:extLst>
                      <a:ext uri="{FF2B5EF4-FFF2-40B4-BE49-F238E27FC236}">
                        <a16:creationId xmlns:a16="http://schemas.microsoft.com/office/drawing/2014/main" id="{126DA89D-B3CF-4D53-9B58-5044C2B1FEDE}"/>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48" name="Text Box 20" descr="TextBox 24">
                    <a:extLst>
                      <a:ext uri="{FF2B5EF4-FFF2-40B4-BE49-F238E27FC236}">
                        <a16:creationId xmlns:a16="http://schemas.microsoft.com/office/drawing/2014/main" id="{4ECCF4AD-C0C3-48A3-82B5-F4A908E1A55C}"/>
                      </a:ext>
                    </a:extLst>
                  </p:cNvPr>
                  <p:cNvSpPr txBox="1">
                    <a:spLocks/>
                  </p:cNvSpPr>
                  <p:nvPr/>
                </p:nvSpPr>
                <p:spPr bwMode="auto">
                  <a:xfrm>
                    <a:off x="2621044"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49" name="Text Box 21" descr="TextBox 26">
                  <a:extLst>
                    <a:ext uri="{FF2B5EF4-FFF2-40B4-BE49-F238E27FC236}">
                      <a16:creationId xmlns:a16="http://schemas.microsoft.com/office/drawing/2014/main" id="{4E14F1D9-2A55-4663-892C-62CCDBBD4E3E}"/>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50" name="Group 22">
              <a:extLst>
                <a:ext uri="{FF2B5EF4-FFF2-40B4-BE49-F238E27FC236}">
                  <a16:creationId xmlns:a16="http://schemas.microsoft.com/office/drawing/2014/main" id="{522A9827-20F0-48BA-98EB-1C377EC0C8F5}"/>
                </a:ext>
              </a:extLst>
            </p:cNvPr>
            <p:cNvGrpSpPr>
              <a:grpSpLocks/>
            </p:cNvGrpSpPr>
            <p:nvPr/>
          </p:nvGrpSpPr>
          <p:grpSpPr bwMode="auto">
            <a:xfrm>
              <a:off x="0" y="2963544"/>
              <a:ext cx="12615660" cy="850844"/>
              <a:chOff x="0" y="-1"/>
              <a:chExt cx="12615660" cy="850844"/>
            </a:xfrm>
          </p:grpSpPr>
          <p:sp>
            <p:nvSpPr>
              <p:cNvPr id="48151" name="Text Box 23" descr="Rectangle 31">
                <a:extLst>
                  <a:ext uri="{FF2B5EF4-FFF2-40B4-BE49-F238E27FC236}">
                    <a16:creationId xmlns:a16="http://schemas.microsoft.com/office/drawing/2014/main" id="{C4DE2690-D641-4BE4-B151-91184785B93E}"/>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or more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52" name="Group 24">
                <a:extLst>
                  <a:ext uri="{FF2B5EF4-FFF2-40B4-BE49-F238E27FC236}">
                    <a16:creationId xmlns:a16="http://schemas.microsoft.com/office/drawing/2014/main" id="{CAFD3D28-015C-43B4-AC27-007670121493}"/>
                  </a:ext>
                </a:extLst>
              </p:cNvPr>
              <p:cNvGrpSpPr>
                <a:grpSpLocks/>
              </p:cNvGrpSpPr>
              <p:nvPr/>
            </p:nvGrpSpPr>
            <p:grpSpPr bwMode="auto">
              <a:xfrm>
                <a:off x="0" y="24964"/>
                <a:ext cx="4307422" cy="825879"/>
                <a:chOff x="0" y="-1"/>
                <a:chExt cx="4307422" cy="825880"/>
              </a:xfrm>
            </p:grpSpPr>
            <p:grpSp>
              <p:nvGrpSpPr>
                <p:cNvPr id="48153" name="Group 25">
                  <a:extLst>
                    <a:ext uri="{FF2B5EF4-FFF2-40B4-BE49-F238E27FC236}">
                      <a16:creationId xmlns:a16="http://schemas.microsoft.com/office/drawing/2014/main" id="{B508F8B2-350E-4B50-80EF-5EE4A833F3D9}"/>
                    </a:ext>
                  </a:extLst>
                </p:cNvPr>
                <p:cNvGrpSpPr>
                  <a:grpSpLocks/>
                </p:cNvGrpSpPr>
                <p:nvPr/>
              </p:nvGrpSpPr>
              <p:grpSpPr bwMode="auto">
                <a:xfrm>
                  <a:off x="0" y="-1"/>
                  <a:ext cx="4307422" cy="825880"/>
                  <a:chOff x="0" y="0"/>
                  <a:chExt cx="4307422" cy="825879"/>
                </a:xfrm>
              </p:grpSpPr>
              <p:grpSp>
                <p:nvGrpSpPr>
                  <p:cNvPr id="48154" name="Group 26">
                    <a:extLst>
                      <a:ext uri="{FF2B5EF4-FFF2-40B4-BE49-F238E27FC236}">
                        <a16:creationId xmlns:a16="http://schemas.microsoft.com/office/drawing/2014/main" id="{DCB10B8B-DEE4-498B-B9C6-3F12C651DE82}"/>
                      </a:ext>
                    </a:extLst>
                  </p:cNvPr>
                  <p:cNvGrpSpPr>
                    <a:grpSpLocks/>
                  </p:cNvGrpSpPr>
                  <p:nvPr/>
                </p:nvGrpSpPr>
                <p:grpSpPr bwMode="auto">
                  <a:xfrm>
                    <a:off x="0" y="14836"/>
                    <a:ext cx="1290743" cy="811043"/>
                    <a:chOff x="0" y="-1"/>
                    <a:chExt cx="1290743" cy="811043"/>
                  </a:xfrm>
                </p:grpSpPr>
                <p:grpSp>
                  <p:nvGrpSpPr>
                    <p:cNvPr id="48155" name="Group 27">
                      <a:extLst>
                        <a:ext uri="{FF2B5EF4-FFF2-40B4-BE49-F238E27FC236}">
                          <a16:creationId xmlns:a16="http://schemas.microsoft.com/office/drawing/2014/main" id="{6534CBA0-1AC0-42E1-9B3E-BD9EBF5DA49D}"/>
                        </a:ext>
                      </a:extLst>
                    </p:cNvPr>
                    <p:cNvGrpSpPr>
                      <a:grpSpLocks/>
                    </p:cNvGrpSpPr>
                    <p:nvPr/>
                  </p:nvGrpSpPr>
                  <p:grpSpPr bwMode="auto">
                    <a:xfrm>
                      <a:off x="1" y="-1"/>
                      <a:ext cx="1290742" cy="405522"/>
                      <a:chOff x="0" y="-1"/>
                      <a:chExt cx="1290742" cy="405522"/>
                    </a:xfrm>
                  </p:grpSpPr>
                  <p:sp>
                    <p:nvSpPr>
                      <p:cNvPr id="48156" name="Rectangle 28">
                        <a:extLst>
                          <a:ext uri="{FF2B5EF4-FFF2-40B4-BE49-F238E27FC236}">
                            <a16:creationId xmlns:a16="http://schemas.microsoft.com/office/drawing/2014/main" id="{8CEDD668-CC3D-4441-AB28-B78B57CBADA4}"/>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57" name="Text Box 29">
                        <a:extLst>
                          <a:ext uri="{FF2B5EF4-FFF2-40B4-BE49-F238E27FC236}">
                            <a16:creationId xmlns:a16="http://schemas.microsoft.com/office/drawing/2014/main" id="{5AC3D07C-E267-4AF1-8E18-A6C5414683F2}"/>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58" name="Rectangle 30" descr="Rectangle 43">
                      <a:extLst>
                        <a:ext uri="{FF2B5EF4-FFF2-40B4-BE49-F238E27FC236}">
                          <a16:creationId xmlns:a16="http://schemas.microsoft.com/office/drawing/2014/main" id="{B38A0440-4B9E-4C12-99EB-392F19F5AA1E}"/>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59" name="Group 31">
                    <a:extLst>
                      <a:ext uri="{FF2B5EF4-FFF2-40B4-BE49-F238E27FC236}">
                        <a16:creationId xmlns:a16="http://schemas.microsoft.com/office/drawing/2014/main" id="{A7FEF594-F66A-4631-8624-6BE0D2EA01EB}"/>
                      </a:ext>
                    </a:extLst>
                  </p:cNvPr>
                  <p:cNvGrpSpPr>
                    <a:grpSpLocks/>
                  </p:cNvGrpSpPr>
                  <p:nvPr/>
                </p:nvGrpSpPr>
                <p:grpSpPr bwMode="auto">
                  <a:xfrm>
                    <a:off x="3016678" y="0"/>
                    <a:ext cx="1290744" cy="811042"/>
                    <a:chOff x="0" y="-1"/>
                    <a:chExt cx="1290743" cy="811043"/>
                  </a:xfrm>
                </p:grpSpPr>
                <p:grpSp>
                  <p:nvGrpSpPr>
                    <p:cNvPr id="48160" name="Group 32">
                      <a:extLst>
                        <a:ext uri="{FF2B5EF4-FFF2-40B4-BE49-F238E27FC236}">
                          <a16:creationId xmlns:a16="http://schemas.microsoft.com/office/drawing/2014/main" id="{C782EBC5-5A88-4750-9783-919B6A2B3EBB}"/>
                        </a:ext>
                      </a:extLst>
                    </p:cNvPr>
                    <p:cNvGrpSpPr>
                      <a:grpSpLocks/>
                    </p:cNvGrpSpPr>
                    <p:nvPr/>
                  </p:nvGrpSpPr>
                  <p:grpSpPr bwMode="auto">
                    <a:xfrm>
                      <a:off x="1" y="-1"/>
                      <a:ext cx="1290742" cy="405522"/>
                      <a:chOff x="0" y="-1"/>
                      <a:chExt cx="1290742" cy="405522"/>
                    </a:xfrm>
                  </p:grpSpPr>
                  <p:sp>
                    <p:nvSpPr>
                      <p:cNvPr id="48161" name="Rectangle 33">
                        <a:extLst>
                          <a:ext uri="{FF2B5EF4-FFF2-40B4-BE49-F238E27FC236}">
                            <a16:creationId xmlns:a16="http://schemas.microsoft.com/office/drawing/2014/main" id="{51B1DD92-8997-4E13-BE4B-BFA08F0A552D}"/>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2" name="Text Box 34">
                        <a:extLst>
                          <a:ext uri="{FF2B5EF4-FFF2-40B4-BE49-F238E27FC236}">
                            <a16:creationId xmlns:a16="http://schemas.microsoft.com/office/drawing/2014/main" id="{A6B4B683-B8E9-47ED-8AEC-9ED71BB80531}"/>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63" name="Rectangle 35" descr="Rectangle 41">
                      <a:extLst>
                        <a:ext uri="{FF2B5EF4-FFF2-40B4-BE49-F238E27FC236}">
                          <a16:creationId xmlns:a16="http://schemas.microsoft.com/office/drawing/2014/main" id="{79C922B5-37C7-45A6-ABFD-A67A723A2670}"/>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64" name="Line 36" descr="Straight Connector 37">
                    <a:extLst>
                      <a:ext uri="{FF2B5EF4-FFF2-40B4-BE49-F238E27FC236}">
                        <a16:creationId xmlns:a16="http://schemas.microsoft.com/office/drawing/2014/main" id="{A4E96FC0-D84D-4328-A1F0-1DA00F34A47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5" name="Text Box 37" descr="TextBox 38">
                    <a:extLst>
                      <a:ext uri="{FF2B5EF4-FFF2-40B4-BE49-F238E27FC236}">
                        <a16:creationId xmlns:a16="http://schemas.microsoft.com/office/drawing/2014/main" id="{457731AB-6E9D-46FA-A3FC-5A16C9C77F90}"/>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66" name="Text Box 38" descr="TextBox 39">
                    <a:extLst>
                      <a:ext uri="{FF2B5EF4-FFF2-40B4-BE49-F238E27FC236}">
                        <a16:creationId xmlns:a16="http://schemas.microsoft.com/office/drawing/2014/main" id="{D7AD2092-D783-4D06-BAE5-644417F299B1}"/>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67" name="Text Box 39" descr="TextBox 34">
                  <a:extLst>
                    <a:ext uri="{FF2B5EF4-FFF2-40B4-BE49-F238E27FC236}">
                      <a16:creationId xmlns:a16="http://schemas.microsoft.com/office/drawing/2014/main" id="{0A514DBC-61C0-4335-BB41-C6B208CEC2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68" name="Group 40">
              <a:extLst>
                <a:ext uri="{FF2B5EF4-FFF2-40B4-BE49-F238E27FC236}">
                  <a16:creationId xmlns:a16="http://schemas.microsoft.com/office/drawing/2014/main" id="{C54F331E-E0F4-4CAC-9B41-56C2D9DEA6C9}"/>
                </a:ext>
              </a:extLst>
            </p:cNvPr>
            <p:cNvGrpSpPr>
              <a:grpSpLocks/>
            </p:cNvGrpSpPr>
            <p:nvPr/>
          </p:nvGrpSpPr>
          <p:grpSpPr bwMode="auto">
            <a:xfrm>
              <a:off x="0" y="1481772"/>
              <a:ext cx="12615660" cy="850843"/>
              <a:chOff x="0" y="-1"/>
              <a:chExt cx="12615660" cy="850844"/>
            </a:xfrm>
          </p:grpSpPr>
          <p:sp>
            <p:nvSpPr>
              <p:cNvPr id="48169" name="Text Box 41" descr="Rectangle 59">
                <a:extLst>
                  <a:ext uri="{FF2B5EF4-FFF2-40B4-BE49-F238E27FC236}">
                    <a16:creationId xmlns:a16="http://schemas.microsoft.com/office/drawing/2014/main" id="{BD21081B-DDC0-4A82-A1DA-C7F85E64225F}"/>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least 1 and up to 10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70" name="Group 42">
                <a:extLst>
                  <a:ext uri="{FF2B5EF4-FFF2-40B4-BE49-F238E27FC236}">
                    <a16:creationId xmlns:a16="http://schemas.microsoft.com/office/drawing/2014/main" id="{6CA34A29-96E6-455F-9382-065EF89D9105}"/>
                  </a:ext>
                </a:extLst>
              </p:cNvPr>
              <p:cNvGrpSpPr>
                <a:grpSpLocks/>
              </p:cNvGrpSpPr>
              <p:nvPr/>
            </p:nvGrpSpPr>
            <p:grpSpPr bwMode="auto">
              <a:xfrm>
                <a:off x="0" y="24964"/>
                <a:ext cx="4307422" cy="825879"/>
                <a:chOff x="0" y="-1"/>
                <a:chExt cx="4307422" cy="825880"/>
              </a:xfrm>
            </p:grpSpPr>
            <p:grpSp>
              <p:nvGrpSpPr>
                <p:cNvPr id="48171" name="Group 43">
                  <a:extLst>
                    <a:ext uri="{FF2B5EF4-FFF2-40B4-BE49-F238E27FC236}">
                      <a16:creationId xmlns:a16="http://schemas.microsoft.com/office/drawing/2014/main" id="{FE5B4E70-45F6-4B08-8A5B-17E6B0A333B5}"/>
                    </a:ext>
                  </a:extLst>
                </p:cNvPr>
                <p:cNvGrpSpPr>
                  <a:grpSpLocks/>
                </p:cNvGrpSpPr>
                <p:nvPr/>
              </p:nvGrpSpPr>
              <p:grpSpPr bwMode="auto">
                <a:xfrm>
                  <a:off x="0" y="-1"/>
                  <a:ext cx="4307422" cy="825880"/>
                  <a:chOff x="0" y="0"/>
                  <a:chExt cx="4307422" cy="825879"/>
                </a:xfrm>
              </p:grpSpPr>
              <p:grpSp>
                <p:nvGrpSpPr>
                  <p:cNvPr id="48172" name="Group 44">
                    <a:extLst>
                      <a:ext uri="{FF2B5EF4-FFF2-40B4-BE49-F238E27FC236}">
                        <a16:creationId xmlns:a16="http://schemas.microsoft.com/office/drawing/2014/main" id="{EE8F7B6E-33CF-4814-A74E-423D96BCF8F9}"/>
                      </a:ext>
                    </a:extLst>
                  </p:cNvPr>
                  <p:cNvGrpSpPr>
                    <a:grpSpLocks/>
                  </p:cNvGrpSpPr>
                  <p:nvPr/>
                </p:nvGrpSpPr>
                <p:grpSpPr bwMode="auto">
                  <a:xfrm>
                    <a:off x="0" y="14836"/>
                    <a:ext cx="1290743" cy="811043"/>
                    <a:chOff x="0" y="-1"/>
                    <a:chExt cx="1290743" cy="811043"/>
                  </a:xfrm>
                </p:grpSpPr>
                <p:grpSp>
                  <p:nvGrpSpPr>
                    <p:cNvPr id="48173" name="Group 45">
                      <a:extLst>
                        <a:ext uri="{FF2B5EF4-FFF2-40B4-BE49-F238E27FC236}">
                          <a16:creationId xmlns:a16="http://schemas.microsoft.com/office/drawing/2014/main" id="{F5AF11FD-2863-4C8B-A1C0-060AA2043D9D}"/>
                        </a:ext>
                      </a:extLst>
                    </p:cNvPr>
                    <p:cNvGrpSpPr>
                      <a:grpSpLocks/>
                    </p:cNvGrpSpPr>
                    <p:nvPr/>
                  </p:nvGrpSpPr>
                  <p:grpSpPr bwMode="auto">
                    <a:xfrm>
                      <a:off x="1" y="-1"/>
                      <a:ext cx="1290742" cy="405522"/>
                      <a:chOff x="0" y="-1"/>
                      <a:chExt cx="1290742" cy="405522"/>
                    </a:xfrm>
                  </p:grpSpPr>
                  <p:sp>
                    <p:nvSpPr>
                      <p:cNvPr id="48174" name="Rectangle 46">
                        <a:extLst>
                          <a:ext uri="{FF2B5EF4-FFF2-40B4-BE49-F238E27FC236}">
                            <a16:creationId xmlns:a16="http://schemas.microsoft.com/office/drawing/2014/main" id="{3E8D06F8-5005-4453-9F5E-CB7AEBE995F2}"/>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75" name="Text Box 47">
                        <a:extLst>
                          <a:ext uri="{FF2B5EF4-FFF2-40B4-BE49-F238E27FC236}">
                            <a16:creationId xmlns:a16="http://schemas.microsoft.com/office/drawing/2014/main" id="{C7B254AD-A325-44D4-A8F0-5A302DCA5D13}"/>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76" name="Rectangle 48" descr="Rectangle 71">
                      <a:extLst>
                        <a:ext uri="{FF2B5EF4-FFF2-40B4-BE49-F238E27FC236}">
                          <a16:creationId xmlns:a16="http://schemas.microsoft.com/office/drawing/2014/main" id="{974BDD32-9AC1-4445-B8B7-2FE15AC40B18}"/>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77" name="Group 49">
                    <a:extLst>
                      <a:ext uri="{FF2B5EF4-FFF2-40B4-BE49-F238E27FC236}">
                        <a16:creationId xmlns:a16="http://schemas.microsoft.com/office/drawing/2014/main" id="{490A92FB-CBDD-4EE8-9917-793AD9478A70}"/>
                      </a:ext>
                    </a:extLst>
                  </p:cNvPr>
                  <p:cNvGrpSpPr>
                    <a:grpSpLocks/>
                  </p:cNvGrpSpPr>
                  <p:nvPr/>
                </p:nvGrpSpPr>
                <p:grpSpPr bwMode="auto">
                  <a:xfrm>
                    <a:off x="3016678" y="0"/>
                    <a:ext cx="1290744" cy="811042"/>
                    <a:chOff x="0" y="-1"/>
                    <a:chExt cx="1290743" cy="811043"/>
                  </a:xfrm>
                </p:grpSpPr>
                <p:grpSp>
                  <p:nvGrpSpPr>
                    <p:cNvPr id="48178" name="Group 50">
                      <a:extLst>
                        <a:ext uri="{FF2B5EF4-FFF2-40B4-BE49-F238E27FC236}">
                          <a16:creationId xmlns:a16="http://schemas.microsoft.com/office/drawing/2014/main" id="{4C83A6F4-9BC0-44A9-9536-735AA3FC7298}"/>
                        </a:ext>
                      </a:extLst>
                    </p:cNvPr>
                    <p:cNvGrpSpPr>
                      <a:grpSpLocks/>
                    </p:cNvGrpSpPr>
                    <p:nvPr/>
                  </p:nvGrpSpPr>
                  <p:grpSpPr bwMode="auto">
                    <a:xfrm>
                      <a:off x="1" y="-1"/>
                      <a:ext cx="1290742" cy="405522"/>
                      <a:chOff x="0" y="-1"/>
                      <a:chExt cx="1290742" cy="405522"/>
                    </a:xfrm>
                  </p:grpSpPr>
                  <p:sp>
                    <p:nvSpPr>
                      <p:cNvPr id="48179" name="Rectangle 51">
                        <a:extLst>
                          <a:ext uri="{FF2B5EF4-FFF2-40B4-BE49-F238E27FC236}">
                            <a16:creationId xmlns:a16="http://schemas.microsoft.com/office/drawing/2014/main" id="{7D4DFD0A-8564-489C-AD78-4029440F6547}"/>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0" name="Text Box 52">
                        <a:extLst>
                          <a:ext uri="{FF2B5EF4-FFF2-40B4-BE49-F238E27FC236}">
                            <a16:creationId xmlns:a16="http://schemas.microsoft.com/office/drawing/2014/main" id="{73F148B7-8779-41CD-B85A-888D5E1057B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81" name="Rectangle 53" descr="Rectangle 69">
                      <a:extLst>
                        <a:ext uri="{FF2B5EF4-FFF2-40B4-BE49-F238E27FC236}">
                          <a16:creationId xmlns:a16="http://schemas.microsoft.com/office/drawing/2014/main" id="{FF7858BB-75A5-40A5-B27D-D12BDA8A362A}"/>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82" name="Line 54" descr="Straight Connector 65">
                    <a:extLst>
                      <a:ext uri="{FF2B5EF4-FFF2-40B4-BE49-F238E27FC236}">
                        <a16:creationId xmlns:a16="http://schemas.microsoft.com/office/drawing/2014/main" id="{5A1DB5A3-5272-4F50-8732-00780D6C1A5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3" name="Text Box 55" descr="TextBox 66">
                    <a:extLst>
                      <a:ext uri="{FF2B5EF4-FFF2-40B4-BE49-F238E27FC236}">
                        <a16:creationId xmlns:a16="http://schemas.microsoft.com/office/drawing/2014/main" id="{1236C264-239D-4CAD-B4D3-A973B3AD5006}"/>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84" name="Text Box 56" descr="TextBox 67">
                    <a:extLst>
                      <a:ext uri="{FF2B5EF4-FFF2-40B4-BE49-F238E27FC236}">
                        <a16:creationId xmlns:a16="http://schemas.microsoft.com/office/drawing/2014/main" id="{78322FC0-0CEE-40C9-A186-AA542B053E41}"/>
                      </a:ext>
                    </a:extLst>
                  </p:cNvPr>
                  <p:cNvSpPr txBox="1">
                    <a:spLocks/>
                  </p:cNvSpPr>
                  <p:nvPr/>
                </p:nvSpPr>
                <p:spPr bwMode="auto">
                  <a:xfrm>
                    <a:off x="2520074" y="435194"/>
                    <a:ext cx="496328"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1..10</a:t>
                    </a:r>
                  </a:p>
                </p:txBody>
              </p:sp>
            </p:grpSp>
            <p:sp>
              <p:nvSpPr>
                <p:cNvPr id="48185" name="Text Box 57" descr="TextBox 62">
                  <a:extLst>
                    <a:ext uri="{FF2B5EF4-FFF2-40B4-BE49-F238E27FC236}">
                      <a16:creationId xmlns:a16="http://schemas.microsoft.com/office/drawing/2014/main" id="{671FE376-71B0-4C76-ADE6-66A4B69386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86" name="Group 58">
              <a:extLst>
                <a:ext uri="{FF2B5EF4-FFF2-40B4-BE49-F238E27FC236}">
                  <a16:creationId xmlns:a16="http://schemas.microsoft.com/office/drawing/2014/main" id="{E6BF2A8E-CB99-4851-9E21-6E2D7558F93F}"/>
                </a:ext>
              </a:extLst>
            </p:cNvPr>
            <p:cNvGrpSpPr>
              <a:grpSpLocks/>
            </p:cNvGrpSpPr>
            <p:nvPr/>
          </p:nvGrpSpPr>
          <p:grpSpPr bwMode="auto">
            <a:xfrm>
              <a:off x="0" y="4485115"/>
              <a:ext cx="12615660" cy="850844"/>
              <a:chOff x="0" y="-1"/>
              <a:chExt cx="12615660" cy="850844"/>
            </a:xfrm>
          </p:grpSpPr>
          <p:sp>
            <p:nvSpPr>
              <p:cNvPr id="48187" name="Text Box 59" descr="Rectangle 73">
                <a:extLst>
                  <a:ext uri="{FF2B5EF4-FFF2-40B4-BE49-F238E27FC236}">
                    <a16:creationId xmlns:a16="http://schemas.microsoft.com/office/drawing/2014/main" id="{46C1B44F-1CB3-4E2D-BCAD-09E0BAE4251D}"/>
                  </a:ext>
                </a:extLst>
              </p:cNvPr>
              <p:cNvSpPr txBox="1">
                <a:spLocks/>
              </p:cNvSpPr>
              <p:nvPr/>
            </p:nvSpPr>
            <p:spPr bwMode="auto">
              <a:xfrm>
                <a:off x="5143191" y="-1"/>
                <a:ext cx="7472469" cy="4620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If no cardinality is specified, it defaults to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a:r>
              </a:p>
            </p:txBody>
          </p:sp>
          <p:grpSp>
            <p:nvGrpSpPr>
              <p:cNvPr id="48188" name="Group 60">
                <a:extLst>
                  <a:ext uri="{FF2B5EF4-FFF2-40B4-BE49-F238E27FC236}">
                    <a16:creationId xmlns:a16="http://schemas.microsoft.com/office/drawing/2014/main" id="{42814FEE-7267-49A1-9C89-9F80D473A4C8}"/>
                  </a:ext>
                </a:extLst>
              </p:cNvPr>
              <p:cNvGrpSpPr>
                <a:grpSpLocks/>
              </p:cNvGrpSpPr>
              <p:nvPr/>
            </p:nvGrpSpPr>
            <p:grpSpPr bwMode="auto">
              <a:xfrm>
                <a:off x="0" y="24964"/>
                <a:ext cx="4307422" cy="825879"/>
                <a:chOff x="0" y="-1"/>
                <a:chExt cx="4307422" cy="825880"/>
              </a:xfrm>
            </p:grpSpPr>
            <p:grpSp>
              <p:nvGrpSpPr>
                <p:cNvPr id="48189" name="Group 61">
                  <a:extLst>
                    <a:ext uri="{FF2B5EF4-FFF2-40B4-BE49-F238E27FC236}">
                      <a16:creationId xmlns:a16="http://schemas.microsoft.com/office/drawing/2014/main" id="{AF19B8D5-F61D-4275-8D7E-56C48524B5E8}"/>
                    </a:ext>
                  </a:extLst>
                </p:cNvPr>
                <p:cNvGrpSpPr>
                  <a:grpSpLocks/>
                </p:cNvGrpSpPr>
                <p:nvPr/>
              </p:nvGrpSpPr>
              <p:grpSpPr bwMode="auto">
                <a:xfrm>
                  <a:off x="0" y="-1"/>
                  <a:ext cx="4307422" cy="825880"/>
                  <a:chOff x="0" y="0"/>
                  <a:chExt cx="4307422" cy="825879"/>
                </a:xfrm>
              </p:grpSpPr>
              <p:grpSp>
                <p:nvGrpSpPr>
                  <p:cNvPr id="48190" name="Group 62">
                    <a:extLst>
                      <a:ext uri="{FF2B5EF4-FFF2-40B4-BE49-F238E27FC236}">
                        <a16:creationId xmlns:a16="http://schemas.microsoft.com/office/drawing/2014/main" id="{CD888FF1-FDD5-4179-90BD-27F27BEDAB9C}"/>
                      </a:ext>
                    </a:extLst>
                  </p:cNvPr>
                  <p:cNvGrpSpPr>
                    <a:grpSpLocks/>
                  </p:cNvGrpSpPr>
                  <p:nvPr/>
                </p:nvGrpSpPr>
                <p:grpSpPr bwMode="auto">
                  <a:xfrm>
                    <a:off x="0" y="14836"/>
                    <a:ext cx="1290743" cy="811043"/>
                    <a:chOff x="0" y="-1"/>
                    <a:chExt cx="1290743" cy="811043"/>
                  </a:xfrm>
                </p:grpSpPr>
                <p:grpSp>
                  <p:nvGrpSpPr>
                    <p:cNvPr id="48191" name="Group 63">
                      <a:extLst>
                        <a:ext uri="{FF2B5EF4-FFF2-40B4-BE49-F238E27FC236}">
                          <a16:creationId xmlns:a16="http://schemas.microsoft.com/office/drawing/2014/main" id="{E56455CA-EF0B-4E90-9CBA-9528607DD799}"/>
                        </a:ext>
                      </a:extLst>
                    </p:cNvPr>
                    <p:cNvGrpSpPr>
                      <a:grpSpLocks/>
                    </p:cNvGrpSpPr>
                    <p:nvPr/>
                  </p:nvGrpSpPr>
                  <p:grpSpPr bwMode="auto">
                    <a:xfrm>
                      <a:off x="1" y="-1"/>
                      <a:ext cx="1290742" cy="405522"/>
                      <a:chOff x="0" y="-1"/>
                      <a:chExt cx="1290742" cy="405522"/>
                    </a:xfrm>
                  </p:grpSpPr>
                  <p:sp>
                    <p:nvSpPr>
                      <p:cNvPr id="48192" name="Rectangle 64">
                        <a:extLst>
                          <a:ext uri="{FF2B5EF4-FFF2-40B4-BE49-F238E27FC236}">
                            <a16:creationId xmlns:a16="http://schemas.microsoft.com/office/drawing/2014/main" id="{1DEF28F3-291B-4DF3-9E8F-0B37AE1FD04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3" name="Text Box 65">
                        <a:extLst>
                          <a:ext uri="{FF2B5EF4-FFF2-40B4-BE49-F238E27FC236}">
                            <a16:creationId xmlns:a16="http://schemas.microsoft.com/office/drawing/2014/main" id="{37899E8D-CDC2-4F5A-A663-FF590240EAAE}"/>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94" name="Rectangle 66" descr="Rectangle 85">
                      <a:extLst>
                        <a:ext uri="{FF2B5EF4-FFF2-40B4-BE49-F238E27FC236}">
                          <a16:creationId xmlns:a16="http://schemas.microsoft.com/office/drawing/2014/main" id="{C981DBF7-2656-4DE3-9870-1960C928CC83}"/>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95" name="Group 67">
                    <a:extLst>
                      <a:ext uri="{FF2B5EF4-FFF2-40B4-BE49-F238E27FC236}">
                        <a16:creationId xmlns:a16="http://schemas.microsoft.com/office/drawing/2014/main" id="{96F18F84-949B-4F14-86E0-6BB85D530C06}"/>
                      </a:ext>
                    </a:extLst>
                  </p:cNvPr>
                  <p:cNvGrpSpPr>
                    <a:grpSpLocks/>
                  </p:cNvGrpSpPr>
                  <p:nvPr/>
                </p:nvGrpSpPr>
                <p:grpSpPr bwMode="auto">
                  <a:xfrm>
                    <a:off x="3016678" y="0"/>
                    <a:ext cx="1290744" cy="811042"/>
                    <a:chOff x="0" y="-1"/>
                    <a:chExt cx="1290743" cy="811043"/>
                  </a:xfrm>
                </p:grpSpPr>
                <p:grpSp>
                  <p:nvGrpSpPr>
                    <p:cNvPr id="48196" name="Group 68">
                      <a:extLst>
                        <a:ext uri="{FF2B5EF4-FFF2-40B4-BE49-F238E27FC236}">
                          <a16:creationId xmlns:a16="http://schemas.microsoft.com/office/drawing/2014/main" id="{72C357A8-CE65-48D5-AE3A-ECCA21BD42CA}"/>
                        </a:ext>
                      </a:extLst>
                    </p:cNvPr>
                    <p:cNvGrpSpPr>
                      <a:grpSpLocks/>
                    </p:cNvGrpSpPr>
                    <p:nvPr/>
                  </p:nvGrpSpPr>
                  <p:grpSpPr bwMode="auto">
                    <a:xfrm>
                      <a:off x="1" y="-1"/>
                      <a:ext cx="1290742" cy="405522"/>
                      <a:chOff x="0" y="-1"/>
                      <a:chExt cx="1290742" cy="405522"/>
                    </a:xfrm>
                  </p:grpSpPr>
                  <p:sp>
                    <p:nvSpPr>
                      <p:cNvPr id="48197" name="Rectangle 69">
                        <a:extLst>
                          <a:ext uri="{FF2B5EF4-FFF2-40B4-BE49-F238E27FC236}">
                            <a16:creationId xmlns:a16="http://schemas.microsoft.com/office/drawing/2014/main" id="{DA856E5E-C677-4AA9-9466-AC4EC24B796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8" name="Text Box 70">
                        <a:extLst>
                          <a:ext uri="{FF2B5EF4-FFF2-40B4-BE49-F238E27FC236}">
                            <a16:creationId xmlns:a16="http://schemas.microsoft.com/office/drawing/2014/main" id="{D8108765-3F31-49DE-A80B-951D3442C70C}"/>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99" name="Rectangle 71" descr="Rectangle 83">
                      <a:extLst>
                        <a:ext uri="{FF2B5EF4-FFF2-40B4-BE49-F238E27FC236}">
                          <a16:creationId xmlns:a16="http://schemas.microsoft.com/office/drawing/2014/main" id="{7CB11DB6-203A-4172-A462-5D84489265DB}"/>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200" name="Line 72" descr="Straight Connector 79">
                    <a:extLst>
                      <a:ext uri="{FF2B5EF4-FFF2-40B4-BE49-F238E27FC236}">
                        <a16:creationId xmlns:a16="http://schemas.microsoft.com/office/drawing/2014/main" id="{820625AB-9D40-4705-8C9A-77F026E33F0B}"/>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201" name="Text Box 73" descr="TextBox 81">
                    <a:extLst>
                      <a:ext uri="{FF2B5EF4-FFF2-40B4-BE49-F238E27FC236}">
                        <a16:creationId xmlns:a16="http://schemas.microsoft.com/office/drawing/2014/main" id="{84C438A6-2925-45A4-930B-0E3159A952D8}"/>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202" name="Text Box 74" descr="TextBox 76">
                  <a:extLst>
                    <a:ext uri="{FF2B5EF4-FFF2-40B4-BE49-F238E27FC236}">
                      <a16:creationId xmlns:a16="http://schemas.microsoft.com/office/drawing/2014/main" id="{C2A345BE-FFCA-4803-879E-4D4DFD2EBEDF}"/>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sp>
        <p:nvSpPr>
          <p:cNvPr id="2" name="TextBox 1">
            <a:extLst>
              <a:ext uri="{FF2B5EF4-FFF2-40B4-BE49-F238E27FC236}">
                <a16:creationId xmlns:a16="http://schemas.microsoft.com/office/drawing/2014/main" id="{17080E5E-9153-4B49-A74C-EC9C255A4B79}"/>
              </a:ext>
            </a:extLst>
          </p:cNvPr>
          <p:cNvSpPr txBox="1"/>
          <p:nvPr/>
        </p:nvSpPr>
        <p:spPr>
          <a:xfrm>
            <a:off x="7067550" y="4744981"/>
            <a:ext cx="4286250" cy="173412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en-US"/>
            </a:defPPr>
            <a:lvl1pPr>
              <a:defRPr b="1">
                <a:latin typeface="Ink Free" panose="03080402000500000000" pitchFamily="66"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Note: the solid triangle indicates how a human should interpret the relationship ("Instructor teaches Course").  It does not indicate navigability (from an instructor, can you find the list of courses they teach?)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Associations should reflect something about the real world</a:t>
            </a:r>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16</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62468" name="Group 4">
            <a:extLst>
              <a:ext uri="{FF2B5EF4-FFF2-40B4-BE49-F238E27FC236}">
                <a16:creationId xmlns:a16="http://schemas.microsoft.com/office/drawing/2014/main" id="{C093201D-95A1-41E8-BC3F-15E5D10E8DFE}"/>
              </a:ext>
            </a:extLst>
          </p:cNvPr>
          <p:cNvGrpSpPr>
            <a:grpSpLocks/>
          </p:cNvGrpSpPr>
          <p:nvPr/>
        </p:nvGrpSpPr>
        <p:grpSpPr bwMode="auto">
          <a:xfrm>
            <a:off x="838200" y="1662039"/>
            <a:ext cx="5569634" cy="4675456"/>
            <a:chOff x="0" y="0"/>
            <a:chExt cx="6435229" cy="4490118"/>
          </a:xfrm>
        </p:grpSpPr>
        <p:sp>
          <p:nvSpPr>
            <p:cNvPr id="62469" name="Rectangle 5">
              <a:extLst>
                <a:ext uri="{FF2B5EF4-FFF2-40B4-BE49-F238E27FC236}">
                  <a16:creationId xmlns:a16="http://schemas.microsoft.com/office/drawing/2014/main" id="{464D4163-BF82-45D0-A264-EBE8EC8A58C5}"/>
                </a:ext>
              </a:extLst>
            </p:cNvPr>
            <p:cNvSpPr>
              <a:spLocks/>
            </p:cNvSpPr>
            <p:nvPr/>
          </p:nvSpPr>
          <p:spPr bwMode="auto">
            <a:xfrm>
              <a:off x="0" y="0"/>
              <a:ext cx="6435229" cy="4490118"/>
            </a:xfrm>
            <a:prstGeom prst="rect">
              <a:avLst/>
            </a:prstGeom>
            <a:solidFill>
              <a:srgbClr val="FCF2E3"/>
            </a:solidFill>
            <a:ln>
              <a:noFill/>
            </a:ln>
            <a:effectLst/>
            <a:extLs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pic>
          <p:nvPicPr>
            <p:cNvPr id="62470" name="Picture 6">
              <a:extLst>
                <a:ext uri="{FF2B5EF4-FFF2-40B4-BE49-F238E27FC236}">
                  <a16:creationId xmlns:a16="http://schemas.microsoft.com/office/drawing/2014/main" id="{6305E998-5E45-49E1-8D9D-FDE1DE30E5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435229" cy="449011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sp>
        <p:nvSpPr>
          <p:cNvPr id="62471" name="Text Box 7" descr="TextBox 4">
            <a:extLst>
              <a:ext uri="{FF2B5EF4-FFF2-40B4-BE49-F238E27FC236}">
                <a16:creationId xmlns:a16="http://schemas.microsoft.com/office/drawing/2014/main" id="{B8BFC9AD-0651-4F65-9A9E-E7B9E005D6AA}"/>
              </a:ext>
            </a:extLst>
          </p:cNvPr>
          <p:cNvSpPr txBox="1">
            <a:spLocks/>
          </p:cNvSpPr>
          <p:nvPr/>
        </p:nvSpPr>
        <p:spPr bwMode="auto">
          <a:xfrm>
            <a:off x="7791947" y="1662039"/>
            <a:ext cx="3027164" cy="38604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2000" u="sng" dirty="0">
                <a:latin typeface="+mn-lt"/>
                <a:ea typeface="Book Antiqua" panose="02040602050305030304" pitchFamily="18" charset="0"/>
                <a:cs typeface="Book Antiqua" panose="02040602050305030304" pitchFamily="18" charset="0"/>
                <a:sym typeface="Book Antiqua" panose="02040602050305030304" pitchFamily="18" charset="0"/>
              </a:rPr>
              <a:t>Partial Translation</a:t>
            </a:r>
            <a:r>
              <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rPr>
              <a:t>:</a:t>
            </a:r>
          </a:p>
          <a:p>
            <a:pPr algn="l"/>
            <a:endPar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endParaRPr>
          </a:p>
          <a:p>
            <a:pPr algn="l"/>
            <a:r>
              <a:rPr lang="en-US" altLang="en-US" sz="2000" i="1" dirty="0">
                <a:latin typeface="+mn-lt"/>
                <a:ea typeface="Calibri" charset="0"/>
                <a:cs typeface="Calibri" panose="020F0502020204030204" pitchFamily="34" charset="0"/>
                <a:sym typeface="Calibri" charset="0"/>
              </a:rPr>
              <a:t>We have discovered that a loan can be paid out in multiple disbursements. There does not appear to be any limit to the number of disbursements. In addition, each loan is given to a single student. Apparently, students cannot share loans.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What world are we modeling?</a:t>
            </a:r>
          </a:p>
        </p:txBody>
      </p:sp>
      <p:sp>
        <p:nvSpPr>
          <p:cNvPr id="7" name="Content Placeholder 6">
            <a:extLst>
              <a:ext uri="{FF2B5EF4-FFF2-40B4-BE49-F238E27FC236}">
                <a16:creationId xmlns:a16="http://schemas.microsoft.com/office/drawing/2014/main" id="{111CB7D7-1FD0-4264-963E-D1DFFEAEB1AE}"/>
              </a:ext>
            </a:extLst>
          </p:cNvPr>
          <p:cNvSpPr>
            <a:spLocks noGrp="1"/>
          </p:cNvSpPr>
          <p:nvPr>
            <p:ph idx="1"/>
          </p:nvPr>
        </p:nvSpPr>
        <p:spPr/>
        <p:txBody>
          <a:bodyPr/>
          <a:lstStyle/>
          <a:p>
            <a:r>
              <a:rPr lang="en-US" dirty="0"/>
              <a:t>Sometimes the world we are modeling is not the real world, but the world of entities in our program</a:t>
            </a:r>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
        <p:nvSpPr>
          <p:cNvPr id="11" name="Rectangle 10">
            <a:extLst>
              <a:ext uri="{FF2B5EF4-FFF2-40B4-BE49-F238E27FC236}">
                <a16:creationId xmlns:a16="http://schemas.microsoft.com/office/drawing/2014/main" id="{769A535F-058F-41E5-8249-B33FD254F9AA}"/>
              </a:ext>
            </a:extLst>
          </p:cNvPr>
          <p:cNvSpPr/>
          <p:nvPr/>
        </p:nvSpPr>
        <p:spPr>
          <a:xfrm>
            <a:off x="8674305" y="4102395"/>
            <a:ext cx="2743199" cy="1967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Which parts of this chart represent things in the real world, and which parts represent things that only live in our computers? </a:t>
            </a:r>
          </a:p>
        </p:txBody>
      </p:sp>
      <p:pic>
        <p:nvPicPr>
          <p:cNvPr id="8" name="Content Placeholder 5" descr="Diagram&#10;&#10;Description automatically generated">
            <a:extLst>
              <a:ext uri="{FF2B5EF4-FFF2-40B4-BE49-F238E27FC236}">
                <a16:creationId xmlns:a16="http://schemas.microsoft.com/office/drawing/2014/main" id="{80898F01-6E51-4AEC-A6C9-B7851A08E5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846" y="2553541"/>
            <a:ext cx="7886700" cy="3735805"/>
          </a:xfrm>
          <a:prstGeom prst="rect">
            <a:avLst/>
          </a:prstGeom>
        </p:spPr>
      </p:pic>
    </p:spTree>
    <p:extLst>
      <p:ext uri="{BB962C8B-B14F-4D97-AF65-F5344CB8AC3E}">
        <p14:creationId xmlns:p14="http://schemas.microsoft.com/office/powerpoint/2010/main" val="1395730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 again</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
        <p:nvSpPr>
          <p:cNvPr id="17" name="Rectangle 16">
            <a:extLst>
              <a:ext uri="{FF2B5EF4-FFF2-40B4-BE49-F238E27FC236}">
                <a16:creationId xmlns:a16="http://schemas.microsoft.com/office/drawing/2014/main" id="{0BB8361C-B23D-4576-87D3-944BA83B3E91}"/>
              </a:ext>
            </a:extLst>
          </p:cNvPr>
          <p:cNvSpPr/>
          <p:nvPr/>
        </p:nvSpPr>
        <p:spPr>
          <a:xfrm>
            <a:off x="8336680" y="225742"/>
            <a:ext cx="2743199" cy="121398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real-world things do these classes and associations represent?</a:t>
            </a:r>
          </a:p>
        </p:txBody>
      </p:sp>
    </p:spTree>
    <p:extLst>
      <p:ext uri="{BB962C8B-B14F-4D97-AF65-F5344CB8AC3E}">
        <p14:creationId xmlns:p14="http://schemas.microsoft.com/office/powerpoint/2010/main" val="324599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
            <a:extLst>
              <a:ext uri="{FF2B5EF4-FFF2-40B4-BE49-F238E27FC236}">
                <a16:creationId xmlns:a16="http://schemas.microsoft.com/office/drawing/2014/main" id="{3F410862-E9AC-40F8-871B-3841DE877104}"/>
              </a:ext>
            </a:extLst>
          </p:cNvPr>
          <p:cNvSpPr>
            <a:spLocks noGrp="1" noChangeArrowheads="1"/>
          </p:cNvSpPr>
          <p:nvPr>
            <p:ph type="title"/>
          </p:nvPr>
        </p:nvSpPr>
        <p:spPr/>
        <p:txBody>
          <a:bodyPr/>
          <a:lstStyle/>
          <a:p>
            <a:r>
              <a:rPr lang="en-US" altLang="en-US" dirty="0"/>
              <a:t>Discussion: what do Car and Wheel represent? </a:t>
            </a:r>
          </a:p>
        </p:txBody>
      </p:sp>
      <p:sp>
        <p:nvSpPr>
          <p:cNvPr id="57346" name="Rectangle 2">
            <a:extLst>
              <a:ext uri="{FF2B5EF4-FFF2-40B4-BE49-F238E27FC236}">
                <a16:creationId xmlns:a16="http://schemas.microsoft.com/office/drawing/2014/main" id="{BFF4137F-25CE-4957-9DF0-B7E071F675B0}"/>
              </a:ext>
            </a:extLst>
          </p:cNvPr>
          <p:cNvSpPr>
            <a:spLocks noGrp="1" noChangeArrowheads="1"/>
          </p:cNvSpPr>
          <p:nvPr>
            <p:ph type="body" sz="quarter" idx="1"/>
          </p:nvPr>
        </p:nvSpPr>
        <p:spPr/>
        <p:txBody>
          <a:bodyPr/>
          <a:lstStyle/>
          <a:p>
            <a:r>
              <a:rPr lang="en-US" altLang="en-US"/>
              <a:t>A car has 3–4 wheels</a:t>
            </a:r>
          </a:p>
        </p:txBody>
      </p:sp>
      <p:sp>
        <p:nvSpPr>
          <p:cNvPr id="57347" name="Text Box 3">
            <a:extLst>
              <a:ext uri="{FF2B5EF4-FFF2-40B4-BE49-F238E27FC236}">
                <a16:creationId xmlns:a16="http://schemas.microsoft.com/office/drawing/2014/main" id="{B1BF17FF-BEB3-4C34-A8A2-41D1B6B0A07D}"/>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F27C4E5F-52F2-4DB4-A951-E2E88DDF0F7A}" type="slidenum">
              <a:rPr lang="en-US" altLang="en-US" sz="984">
                <a:latin typeface="Algerian" panose="04020705040A02060702" pitchFamily="82" charset="0"/>
                <a:ea typeface="Calibri" charset="0"/>
                <a:cs typeface="Calibri" panose="020F0502020204030204" pitchFamily="34" charset="0"/>
                <a:sym typeface="Calibri" charset="0"/>
              </a:rPr>
              <a:pPr algn="r"/>
              <a:t>19</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pic>
        <p:nvPicPr>
          <p:cNvPr id="57348" name="Picture 4">
            <a:extLst>
              <a:ext uri="{FF2B5EF4-FFF2-40B4-BE49-F238E27FC236}">
                <a16:creationId xmlns:a16="http://schemas.microsoft.com/office/drawing/2014/main" id="{FF335758-E167-4061-8CD0-A0FB86A38706}"/>
              </a:ext>
            </a:extLst>
          </p:cNvPr>
          <p:cNvPicPr>
            <a:picLocks noChangeAspect="1"/>
          </p:cNvPicPr>
          <p:nvPr/>
        </p:nvPicPr>
        <p:blipFill>
          <a:blip r:embed="rId2">
            <a:extLst>
              <a:ext uri="{28A0092B-C50C-407E-A947-70E740481C1C}">
                <a14:useLocalDpi xmlns:a14="http://schemas.microsoft.com/office/drawing/2010/main" val="0"/>
              </a:ext>
            </a:extLst>
          </a:blip>
          <a:srcRect l="23827" t="15401" r="22839" b="2800"/>
          <a:stretch>
            <a:fillRect/>
          </a:stretch>
        </p:blipFill>
        <p:spPr bwMode="auto">
          <a:xfrm>
            <a:off x="6313662" y="1852911"/>
            <a:ext cx="3636615" cy="34859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57349" name="Picture 5" descr="page15.pdf">
            <a:extLst>
              <a:ext uri="{FF2B5EF4-FFF2-40B4-BE49-F238E27FC236}">
                <a16:creationId xmlns:a16="http://schemas.microsoft.com/office/drawing/2014/main" id="{A6F4DD45-7409-41BF-B6E5-BC2993057EC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6317" y="2525151"/>
            <a:ext cx="4886400" cy="17514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9" name="Rectangle 8">
            <a:extLst>
              <a:ext uri="{FF2B5EF4-FFF2-40B4-BE49-F238E27FC236}">
                <a16:creationId xmlns:a16="http://schemas.microsoft.com/office/drawing/2014/main" id="{CC39C447-DEA4-44EC-833B-FBD6AA1751E2}"/>
              </a:ext>
            </a:extLst>
          </p:cNvPr>
          <p:cNvSpPr/>
          <p:nvPr/>
        </p:nvSpPr>
        <p:spPr>
          <a:xfrm>
            <a:off x="947331" y="4234438"/>
            <a:ext cx="2743199" cy="13715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The solid arrow indicates the way we should read "has" (a car "has" wheels, not wheels "has" a car).</a:t>
            </a:r>
          </a:p>
        </p:txBody>
      </p:sp>
      <p:sp>
        <p:nvSpPr>
          <p:cNvPr id="10" name="Rectangle 9">
            <a:extLst>
              <a:ext uri="{FF2B5EF4-FFF2-40B4-BE49-F238E27FC236}">
                <a16:creationId xmlns:a16="http://schemas.microsoft.com/office/drawing/2014/main" id="{C168EC4D-656E-49F0-9626-663E45A1E95E}"/>
              </a:ext>
            </a:extLst>
          </p:cNvPr>
          <p:cNvSpPr/>
          <p:nvPr/>
        </p:nvSpPr>
        <p:spPr>
          <a:xfrm>
            <a:off x="4271117" y="4390780"/>
            <a:ext cx="2743199" cy="228751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should the navigability of this association be?  Should we be able to get from a Car to the Wheels that it has?  Should we be able to get from Wheel to Car?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99"/>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Learning Goals for this Lesson</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pPr marL="0" indent="0">
              <a:buNone/>
            </a:pPr>
            <a:endParaRPr lang="en-US" dirty="0"/>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Tree>
    <p:extLst>
      <p:ext uri="{BB962C8B-B14F-4D97-AF65-F5344CB8AC3E}">
        <p14:creationId xmlns:p14="http://schemas.microsoft.com/office/powerpoint/2010/main" val="2727658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9E939-DC98-4097-8009-6CEA885C31C3}"/>
              </a:ext>
            </a:extLst>
          </p:cNvPr>
          <p:cNvSpPr>
            <a:spLocks noGrp="1"/>
          </p:cNvSpPr>
          <p:nvPr>
            <p:ph type="title"/>
          </p:nvPr>
        </p:nvSpPr>
        <p:spPr/>
        <p:txBody>
          <a:bodyPr/>
          <a:lstStyle/>
          <a:p>
            <a:r>
              <a:rPr lang="en-US" dirty="0"/>
              <a:t>Interlude: CRC Cards are a lighter-weight alternative to UML for initial design</a:t>
            </a:r>
          </a:p>
        </p:txBody>
      </p:sp>
      <p:sp>
        <p:nvSpPr>
          <p:cNvPr id="3" name="Content Placeholder 2">
            <a:extLst>
              <a:ext uri="{FF2B5EF4-FFF2-40B4-BE49-F238E27FC236}">
                <a16:creationId xmlns:a16="http://schemas.microsoft.com/office/drawing/2014/main" id="{296C80DE-3E49-4673-83F2-4035FC9D99AF}"/>
              </a:ext>
            </a:extLst>
          </p:cNvPr>
          <p:cNvSpPr>
            <a:spLocks noGrp="1"/>
          </p:cNvSpPr>
          <p:nvPr>
            <p:ph idx="1"/>
          </p:nvPr>
        </p:nvSpPr>
        <p:spPr>
          <a:xfrm>
            <a:off x="5309419" y="1631794"/>
            <a:ext cx="6115665" cy="4995148"/>
          </a:xfrm>
        </p:spPr>
        <p:txBody>
          <a:bodyPr>
            <a:noAutofit/>
          </a:bodyPr>
          <a:lstStyle/>
          <a:p>
            <a:r>
              <a:rPr lang="en-US" sz="2000" dirty="0"/>
              <a:t>Class</a:t>
            </a:r>
          </a:p>
          <a:p>
            <a:pPr lvl="1"/>
            <a:r>
              <a:rPr lang="en-US" sz="2000" dirty="0"/>
              <a:t>the name of a "thing" in your program</a:t>
            </a:r>
          </a:p>
          <a:p>
            <a:pPr lvl="1"/>
            <a:r>
              <a:rPr lang="en-US" sz="2000" dirty="0"/>
              <a:t>could be a class, interface, type, etc.</a:t>
            </a:r>
          </a:p>
          <a:p>
            <a:r>
              <a:rPr lang="en-US" sz="2000" dirty="0"/>
              <a:t>Responsibilities</a:t>
            </a:r>
          </a:p>
          <a:p>
            <a:pPr lvl="1"/>
            <a:r>
              <a:rPr lang="en-US" sz="2000" dirty="0"/>
              <a:t>the main job of this "thing" in the program</a:t>
            </a:r>
          </a:p>
          <a:p>
            <a:pPr lvl="1"/>
            <a:r>
              <a:rPr lang="en-US" sz="2000" dirty="0"/>
              <a:t>should be simple: Remember the Single Responsibility Principle</a:t>
            </a:r>
          </a:p>
          <a:p>
            <a:pPr lvl="1"/>
            <a:r>
              <a:rPr lang="en-US" sz="2000" dirty="0"/>
              <a:t>Might be “Manages &lt;some piece of state&gt;”</a:t>
            </a:r>
          </a:p>
          <a:p>
            <a:r>
              <a:rPr lang="en-US" sz="2000" dirty="0"/>
              <a:t>Collaborator</a:t>
            </a:r>
          </a:p>
          <a:p>
            <a:pPr lvl="1"/>
            <a:r>
              <a:rPr lang="en-US" sz="2000" dirty="0"/>
              <a:t>Any class or interface that this class needs in order to fulfill its responsibilities</a:t>
            </a:r>
          </a:p>
          <a:p>
            <a:pPr lvl="1"/>
            <a:r>
              <a:rPr lang="en-US" sz="2000" dirty="0"/>
              <a:t>Goal is to make sure that each class has enough information to fulfill its responsibilities.</a:t>
            </a:r>
          </a:p>
          <a:p>
            <a:r>
              <a:rPr lang="en-US" sz="2000" dirty="0"/>
              <a:t>Good for early-stage planning and design</a:t>
            </a:r>
          </a:p>
        </p:txBody>
      </p:sp>
      <p:sp>
        <p:nvSpPr>
          <p:cNvPr id="4" name="Slide Number Placeholder 3">
            <a:extLst>
              <a:ext uri="{FF2B5EF4-FFF2-40B4-BE49-F238E27FC236}">
                <a16:creationId xmlns:a16="http://schemas.microsoft.com/office/drawing/2014/main" id="{53794D23-1884-4A6C-8FA1-ED378BF303A7}"/>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1026" name="Picture 2" descr="Class Responsibility Collaborator (CRC) Models: An Agile Introduction">
            <a:extLst>
              <a:ext uri="{FF2B5EF4-FFF2-40B4-BE49-F238E27FC236}">
                <a16:creationId xmlns:a16="http://schemas.microsoft.com/office/drawing/2014/main" id="{D56FAB92-33BA-41D5-8AF8-B902D80EAC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1" y="2542160"/>
            <a:ext cx="4267706" cy="2442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3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6D1CA-5AD7-4A72-9932-9D45074F6D32}"/>
              </a:ext>
            </a:extLst>
          </p:cNvPr>
          <p:cNvSpPr>
            <a:spLocks noGrp="1"/>
          </p:cNvSpPr>
          <p:nvPr>
            <p:ph type="title"/>
          </p:nvPr>
        </p:nvSpPr>
        <p:spPr/>
        <p:txBody>
          <a:bodyPr/>
          <a:lstStyle/>
          <a:p>
            <a:r>
              <a:rPr lang="en-US" dirty="0"/>
              <a:t>CRC Cards in Practice</a:t>
            </a:r>
          </a:p>
        </p:txBody>
      </p:sp>
      <p:sp>
        <p:nvSpPr>
          <p:cNvPr id="3" name="Content Placeholder 2">
            <a:extLst>
              <a:ext uri="{FF2B5EF4-FFF2-40B4-BE49-F238E27FC236}">
                <a16:creationId xmlns:a16="http://schemas.microsoft.com/office/drawing/2014/main" id="{ABE36F66-492A-4DA7-A5EC-92B37780BBA1}"/>
              </a:ext>
            </a:extLst>
          </p:cNvPr>
          <p:cNvSpPr>
            <a:spLocks noGrp="1"/>
          </p:cNvSpPr>
          <p:nvPr>
            <p:ph idx="1"/>
          </p:nvPr>
        </p:nvSpPr>
        <p:spPr/>
        <p:txBody>
          <a:bodyPr>
            <a:normAutofit fontScale="85000" lnSpcReduction="20000"/>
          </a:bodyPr>
          <a:lstStyle/>
          <a:p>
            <a:r>
              <a:rPr lang="en-US" dirty="0"/>
              <a:t>Typically used during early analysis, especially during team discussions.</a:t>
            </a:r>
          </a:p>
          <a:p>
            <a:pPr lvl="1"/>
            <a:r>
              <a:rPr lang="en-US" dirty="0"/>
              <a:t>Low-tech</a:t>
            </a:r>
          </a:p>
          <a:p>
            <a:pPr lvl="1"/>
            <a:r>
              <a:rPr lang="en-US" dirty="0"/>
              <a:t>4x6 index cards</a:t>
            </a:r>
          </a:p>
          <a:p>
            <a:pPr lvl="1"/>
            <a:r>
              <a:rPr lang="en-US" dirty="0"/>
              <a:t>They aren't pretty.</a:t>
            </a:r>
          </a:p>
          <a:p>
            <a:pPr lvl="1"/>
            <a:r>
              <a:rPr lang="en-US" dirty="0"/>
              <a:t>They aren't something you ever want to show your customers or even your own upper management.</a:t>
            </a:r>
          </a:p>
          <a:p>
            <a:r>
              <a:rPr lang="en-US" dirty="0"/>
              <a:t>Each card is a concrete symbol for a thing in the program during discussion</a:t>
            </a:r>
          </a:p>
          <a:p>
            <a:r>
              <a:rPr lang="en-US" dirty="0"/>
              <a:t>Kind of like thinking on a whiteboard, but...</a:t>
            </a:r>
          </a:p>
          <a:p>
            <a:r>
              <a:rPr lang="en-US" dirty="0"/>
              <a:t>Cards can be stacked, moved, etc. to illustrate proposed relationships</a:t>
            </a:r>
          </a:p>
          <a:p>
            <a:pPr lvl="1"/>
            <a:r>
              <a:rPr lang="en-US" dirty="0"/>
              <a:t>If you come out of a group meeting and your CRC cards aren't smudged, dog-eared, with lots of scratched-out bits, you probably weren't really trying.</a:t>
            </a:r>
          </a:p>
          <a:p>
            <a:endParaRPr lang="en-US" dirty="0"/>
          </a:p>
        </p:txBody>
      </p:sp>
      <p:sp>
        <p:nvSpPr>
          <p:cNvPr id="4" name="Slide Number Placeholder 3">
            <a:extLst>
              <a:ext uri="{FF2B5EF4-FFF2-40B4-BE49-F238E27FC236}">
                <a16:creationId xmlns:a16="http://schemas.microsoft.com/office/drawing/2014/main" id="{9C4ED9BE-CC5D-44CD-9D7E-3D04270A835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Rectangle 4">
            <a:extLst>
              <a:ext uri="{FF2B5EF4-FFF2-40B4-BE49-F238E27FC236}">
                <a16:creationId xmlns:a16="http://schemas.microsoft.com/office/drawing/2014/main" id="{C71C76DC-2E85-4EE3-A356-116EA8A5F46C}"/>
              </a:ext>
            </a:extLst>
          </p:cNvPr>
          <p:cNvSpPr/>
          <p:nvPr/>
        </p:nvSpPr>
        <p:spPr>
          <a:xfrm>
            <a:off x="3885027" y="6067084"/>
            <a:ext cx="7566073" cy="369332"/>
          </a:xfrm>
          <a:prstGeom prst="rect">
            <a:avLst/>
          </a:prstGeom>
        </p:spPr>
        <p:txBody>
          <a:bodyPr wrap="square">
            <a:spAutoFit/>
          </a:bodyPr>
          <a:lstStyle/>
          <a:p>
            <a:r>
              <a:rPr lang="en-US" dirty="0"/>
              <a:t>https://www.cs.odu.edu/~zeil/cs330/live/website/Slides/crc/page/crc.html</a:t>
            </a:r>
          </a:p>
        </p:txBody>
      </p:sp>
    </p:spTree>
    <p:extLst>
      <p:ext uri="{BB962C8B-B14F-4D97-AF65-F5344CB8AC3E}">
        <p14:creationId xmlns:p14="http://schemas.microsoft.com/office/powerpoint/2010/main" val="1302917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a:extLst>
              <a:ext uri="{FF2B5EF4-FFF2-40B4-BE49-F238E27FC236}">
                <a16:creationId xmlns:a16="http://schemas.microsoft.com/office/drawing/2014/main" id="{970330BD-80D6-4098-B2AE-25FA1EC6BD0D}"/>
              </a:ext>
            </a:extLst>
          </p:cNvPr>
          <p:cNvSpPr>
            <a:spLocks noGrp="1" noChangeArrowheads="1"/>
          </p:cNvSpPr>
          <p:nvPr>
            <p:ph type="title"/>
          </p:nvPr>
        </p:nvSpPr>
        <p:spPr/>
        <p:txBody>
          <a:bodyPr/>
          <a:lstStyle/>
          <a:p>
            <a:r>
              <a:rPr lang="en-US" altLang="en-US" dirty="0">
                <a:solidFill>
                  <a:srgbClr val="005493"/>
                </a:solidFill>
              </a:rPr>
              <a:t>Back to UML:</a:t>
            </a:r>
            <a:br>
              <a:rPr lang="en-US" altLang="en-US" dirty="0">
                <a:solidFill>
                  <a:srgbClr val="005493"/>
                </a:solidFill>
              </a:rPr>
            </a:br>
            <a:r>
              <a:rPr lang="en-US" altLang="en-US" dirty="0">
                <a:solidFill>
                  <a:srgbClr val="005493"/>
                </a:solidFill>
              </a:rPr>
              <a:t>Level 2: Attributes and Methods</a:t>
            </a:r>
          </a:p>
        </p:txBody>
      </p:sp>
      <p:sp>
        <p:nvSpPr>
          <p:cNvPr id="34818" name="Rectangle 2">
            <a:extLst>
              <a:ext uri="{FF2B5EF4-FFF2-40B4-BE49-F238E27FC236}">
                <a16:creationId xmlns:a16="http://schemas.microsoft.com/office/drawing/2014/main" id="{8B815253-B9AB-49DF-99C8-1F6824519E12}"/>
              </a:ext>
            </a:extLst>
          </p:cNvPr>
          <p:cNvSpPr>
            <a:spLocks noGrp="1" noChangeArrowheads="1"/>
          </p:cNvSpPr>
          <p:nvPr>
            <p:ph type="body" sz="half" idx="1"/>
          </p:nvPr>
        </p:nvSpPr>
        <p:spPr>
          <a:xfrm>
            <a:off x="838200" y="1562695"/>
            <a:ext cx="5245522" cy="5115596"/>
          </a:xfrm>
        </p:spPr>
        <p:txBody>
          <a:bodyPr>
            <a:noAutofit/>
          </a:bodyPr>
          <a:lstStyle/>
          <a:p>
            <a:pPr marL="289089" indent="-289089" defTabSz="369453">
              <a:spcBef>
                <a:spcPts val="633"/>
              </a:spcBef>
            </a:pPr>
            <a:r>
              <a:rPr lang="en-US" altLang="en-US" sz="2400" dirty="0">
                <a:solidFill>
                  <a:srgbClr val="000000"/>
                </a:solidFill>
              </a:rPr>
              <a:t>A Class is drawn as a three-part box containing:</a:t>
            </a:r>
          </a:p>
          <a:p>
            <a:pPr marL="578177" lvl="1" indent="-289089" defTabSz="369453">
              <a:spcBef>
                <a:spcPts val="633"/>
              </a:spcBef>
              <a:buFont typeface="Calibri" charset="0"/>
              <a:buChar char="-"/>
            </a:pPr>
            <a:r>
              <a:rPr lang="en-US" altLang="en-US" dirty="0">
                <a:solidFill>
                  <a:srgbClr val="000000"/>
                </a:solidFill>
              </a:rPr>
              <a:t>class name (required)</a:t>
            </a:r>
          </a:p>
          <a:p>
            <a:pPr marL="578177" lvl="1" indent="-289089" defTabSz="369453">
              <a:spcBef>
                <a:spcPts val="633"/>
              </a:spcBef>
              <a:buFont typeface="Calibri" charset="0"/>
              <a:buChar char="-"/>
            </a:pPr>
            <a:r>
              <a:rPr lang="en-US" altLang="en-US" dirty="0">
                <a:solidFill>
                  <a:srgbClr val="000000"/>
                </a:solidFill>
              </a:rPr>
              <a:t>list of attributes with names and types (optional)</a:t>
            </a:r>
          </a:p>
          <a:p>
            <a:pPr marL="578177" lvl="1" indent="-289089" defTabSz="369453">
              <a:spcBef>
                <a:spcPts val="633"/>
              </a:spcBef>
              <a:buFont typeface="Calibri" charset="0"/>
              <a:buChar char="-"/>
            </a:pPr>
            <a:r>
              <a:rPr lang="en-US" altLang="en-US" dirty="0">
                <a:solidFill>
                  <a:srgbClr val="000000"/>
                </a:solidFill>
              </a:rPr>
              <a:t>list of methods with argument lists (optional)</a:t>
            </a:r>
            <a:endParaRPr lang="en-US" altLang="en-US" sz="2400" dirty="0">
              <a:solidFill>
                <a:srgbClr val="000000"/>
              </a:solidFill>
            </a:endParaRPr>
          </a:p>
          <a:p>
            <a:pPr defTabSz="369453">
              <a:spcBef>
                <a:spcPts val="633"/>
              </a:spcBef>
            </a:pPr>
            <a:r>
              <a:rPr lang="en-US" altLang="en-US" sz="2400" dirty="0">
                <a:solidFill>
                  <a:srgbClr val="000000"/>
                </a:solidFill>
              </a:rPr>
              <a:t>Attributes and methods may be annotated with "+" for public and "-" for private.</a:t>
            </a:r>
          </a:p>
          <a:p>
            <a:pPr marL="289089" indent="-289089" defTabSz="369453">
              <a:spcBef>
                <a:spcPts val="633"/>
              </a:spcBef>
            </a:pPr>
            <a:r>
              <a:rPr lang="en-US" altLang="en-US" sz="2400" dirty="0">
                <a:solidFill>
                  <a:srgbClr val="000000"/>
                </a:solidFill>
              </a:rPr>
              <a:t>Components with special roles may be annotated with "stereotypes", which are written with </a:t>
            </a:r>
            <a:r>
              <a:rPr lang="en-US" altLang="en-US" sz="2400" dirty="0">
                <a:solidFill>
                  <a:srgbClr val="000000"/>
                </a:solidFill>
                <a:latin typeface="Consolas" panose="020B0609020204030204" pitchFamily="49" charset="0"/>
              </a:rPr>
              <a:t>&lt;&lt;...&gt;&gt;</a:t>
            </a:r>
            <a:r>
              <a:rPr lang="en-US" altLang="en-US" sz="2400" dirty="0">
                <a:solidFill>
                  <a:srgbClr val="000000"/>
                </a:solidFill>
              </a:rPr>
              <a:t>.</a:t>
            </a:r>
          </a:p>
        </p:txBody>
      </p:sp>
      <p:sp>
        <p:nvSpPr>
          <p:cNvPr id="34819" name="Text Box 3">
            <a:extLst>
              <a:ext uri="{FF2B5EF4-FFF2-40B4-BE49-F238E27FC236}">
                <a16:creationId xmlns:a16="http://schemas.microsoft.com/office/drawing/2014/main" id="{81D83882-57AE-4047-895F-299EC05FA173}"/>
              </a:ext>
            </a:extLst>
          </p:cNvPr>
          <p:cNvSpPr txBox="1">
            <a:spLocks/>
          </p:cNvSpPr>
          <p:nvPr/>
        </p:nvSpPr>
        <p:spPr bwMode="auto">
          <a:xfrm>
            <a:off x="10221379" y="6454704"/>
            <a:ext cx="147477"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DC4E31-DB42-4F68-B5D6-896B886731A4}" type="slidenum">
              <a:rPr lang="en-US" altLang="en-US" sz="984">
                <a:latin typeface="Algerian" panose="04020705040A02060702" pitchFamily="82" charset="0"/>
                <a:ea typeface="Calibri" charset="0"/>
                <a:cs typeface="Calibri" panose="020F0502020204030204" pitchFamily="34" charset="0"/>
                <a:sym typeface="Calibri" charset="0"/>
              </a:rPr>
              <a:pPr algn="r"/>
              <a:t>22</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34820" name="Group 4">
            <a:extLst>
              <a:ext uri="{FF2B5EF4-FFF2-40B4-BE49-F238E27FC236}">
                <a16:creationId xmlns:a16="http://schemas.microsoft.com/office/drawing/2014/main" id="{23801A1D-34CE-4943-8B5F-AC2A4522A339}"/>
              </a:ext>
            </a:extLst>
          </p:cNvPr>
          <p:cNvGrpSpPr>
            <a:grpSpLocks/>
          </p:cNvGrpSpPr>
          <p:nvPr/>
        </p:nvGrpSpPr>
        <p:grpSpPr bwMode="auto">
          <a:xfrm>
            <a:off x="6988969" y="2041550"/>
            <a:ext cx="2629793" cy="2773784"/>
            <a:chOff x="0" y="0"/>
            <a:chExt cx="3739705" cy="3945739"/>
          </a:xfrm>
        </p:grpSpPr>
        <p:grpSp>
          <p:nvGrpSpPr>
            <p:cNvPr id="34821" name="Group 5">
              <a:extLst>
                <a:ext uri="{FF2B5EF4-FFF2-40B4-BE49-F238E27FC236}">
                  <a16:creationId xmlns:a16="http://schemas.microsoft.com/office/drawing/2014/main" id="{610941C8-2141-4830-A15B-DF62FC20E65D}"/>
                </a:ext>
              </a:extLst>
            </p:cNvPr>
            <p:cNvGrpSpPr>
              <a:grpSpLocks/>
            </p:cNvGrpSpPr>
            <p:nvPr/>
          </p:nvGrpSpPr>
          <p:grpSpPr bwMode="auto">
            <a:xfrm>
              <a:off x="0" y="0"/>
              <a:ext cx="3739705" cy="889979"/>
              <a:chOff x="0" y="0"/>
              <a:chExt cx="3739705" cy="889979"/>
            </a:xfrm>
          </p:grpSpPr>
          <p:sp>
            <p:nvSpPr>
              <p:cNvPr id="34822" name="Rectangle 6">
                <a:extLst>
                  <a:ext uri="{FF2B5EF4-FFF2-40B4-BE49-F238E27FC236}">
                    <a16:creationId xmlns:a16="http://schemas.microsoft.com/office/drawing/2014/main" id="{E119B1C4-529A-4AA8-824F-972449EF4386}"/>
                  </a:ext>
                </a:extLst>
              </p:cNvPr>
              <p:cNvSpPr>
                <a:spLocks/>
              </p:cNvSpPr>
              <p:nvPr/>
            </p:nvSpPr>
            <p:spPr bwMode="auto">
              <a:xfrm>
                <a:off x="0" y="0"/>
                <a:ext cx="3739705" cy="889979"/>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3" name="Text Box 7">
                <a:extLst>
                  <a:ext uri="{FF2B5EF4-FFF2-40B4-BE49-F238E27FC236}">
                    <a16:creationId xmlns:a16="http://schemas.microsoft.com/office/drawing/2014/main" id="{2AA037EE-8E70-4886-9CF2-C66951969A5C}"/>
                  </a:ext>
                </a:extLst>
              </p:cNvPr>
              <p:cNvSpPr txBox="1">
                <a:spLocks/>
              </p:cNvSpPr>
              <p:nvPr/>
            </p:nvSpPr>
            <p:spPr bwMode="auto">
              <a:xfrm>
                <a:off x="0" y="191605"/>
                <a:ext cx="3739705" cy="50676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Name</a:t>
                </a:r>
              </a:p>
            </p:txBody>
          </p:sp>
        </p:grpSp>
        <p:grpSp>
          <p:nvGrpSpPr>
            <p:cNvPr id="34824" name="Group 8">
              <a:extLst>
                <a:ext uri="{FF2B5EF4-FFF2-40B4-BE49-F238E27FC236}">
                  <a16:creationId xmlns:a16="http://schemas.microsoft.com/office/drawing/2014/main" id="{656B2C7C-EB4C-470F-9C15-A8B738DE418F}"/>
                </a:ext>
              </a:extLst>
            </p:cNvPr>
            <p:cNvGrpSpPr>
              <a:grpSpLocks/>
            </p:cNvGrpSpPr>
            <p:nvPr/>
          </p:nvGrpSpPr>
          <p:grpSpPr bwMode="auto">
            <a:xfrm>
              <a:off x="0" y="831325"/>
              <a:ext cx="3739705" cy="1007289"/>
              <a:chOff x="0" y="0"/>
              <a:chExt cx="3739705" cy="1007289"/>
            </a:xfrm>
          </p:grpSpPr>
          <p:sp>
            <p:nvSpPr>
              <p:cNvPr id="34825" name="Rectangle 9">
                <a:extLst>
                  <a:ext uri="{FF2B5EF4-FFF2-40B4-BE49-F238E27FC236}">
                    <a16:creationId xmlns:a16="http://schemas.microsoft.com/office/drawing/2014/main" id="{3B54D44F-4107-40F4-AECF-CE1E056D0EE0}"/>
                  </a:ext>
                </a:extLst>
              </p:cNvPr>
              <p:cNvSpPr>
                <a:spLocks/>
              </p:cNvSpPr>
              <p:nvPr/>
            </p:nvSpPr>
            <p:spPr bwMode="auto">
              <a:xfrm>
                <a:off x="0" y="58654"/>
                <a:ext cx="3739705" cy="889980"/>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6" name="Text Box 10">
                <a:extLst>
                  <a:ext uri="{FF2B5EF4-FFF2-40B4-BE49-F238E27FC236}">
                    <a16:creationId xmlns:a16="http://schemas.microsoft.com/office/drawing/2014/main" id="{B670FB4D-9630-4D19-8706-5DE201DCE2B4}"/>
                  </a:ext>
                </a:extLst>
              </p:cNvPr>
              <p:cNvSpPr txBox="1">
                <a:spLocks/>
              </p:cNvSpPr>
              <p:nvPr/>
            </p:nvSpPr>
            <p:spPr bwMode="auto">
              <a:xfrm>
                <a:off x="0" y="0"/>
                <a:ext cx="3739705" cy="1007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 </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34827" name="Group 11">
              <a:extLst>
                <a:ext uri="{FF2B5EF4-FFF2-40B4-BE49-F238E27FC236}">
                  <a16:creationId xmlns:a16="http://schemas.microsoft.com/office/drawing/2014/main" id="{4EB7BAF9-FCDF-484A-B960-64F04BF220D8}"/>
                </a:ext>
              </a:extLst>
            </p:cNvPr>
            <p:cNvGrpSpPr>
              <a:grpSpLocks/>
            </p:cNvGrpSpPr>
            <p:nvPr/>
          </p:nvGrpSpPr>
          <p:grpSpPr bwMode="auto">
            <a:xfrm>
              <a:off x="0" y="1674307"/>
              <a:ext cx="3739705" cy="2271432"/>
              <a:chOff x="0" y="-1"/>
              <a:chExt cx="3739705" cy="2271433"/>
            </a:xfrm>
          </p:grpSpPr>
          <p:sp>
            <p:nvSpPr>
              <p:cNvPr id="34828" name="Rectangle 12">
                <a:extLst>
                  <a:ext uri="{FF2B5EF4-FFF2-40B4-BE49-F238E27FC236}">
                    <a16:creationId xmlns:a16="http://schemas.microsoft.com/office/drawing/2014/main" id="{8DD0674D-6132-4F65-A150-36AC6BC12EA1}"/>
                  </a:ext>
                </a:extLst>
              </p:cNvPr>
              <p:cNvSpPr>
                <a:spLocks/>
              </p:cNvSpPr>
              <p:nvPr/>
            </p:nvSpPr>
            <p:spPr bwMode="auto">
              <a:xfrm>
                <a:off x="0" y="107148"/>
                <a:ext cx="3739705" cy="2057136"/>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080808"/>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9" name="Text Box 13">
                <a:extLst>
                  <a:ext uri="{FF2B5EF4-FFF2-40B4-BE49-F238E27FC236}">
                    <a16:creationId xmlns:a16="http://schemas.microsoft.com/office/drawing/2014/main" id="{EE6477E4-049B-40A1-AF89-5ED9DD328B01}"/>
                  </a:ext>
                </a:extLst>
              </p:cNvPr>
              <p:cNvSpPr txBox="1">
                <a:spLocks/>
              </p:cNvSpPr>
              <p:nvPr/>
            </p:nvSpPr>
            <p:spPr bwMode="auto">
              <a:xfrm>
                <a:off x="0" y="-1"/>
                <a:ext cx="3739705" cy="227143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A454-FBA7-4A25-B73E-2BAC90585E94}"/>
              </a:ext>
            </a:extLst>
          </p:cNvPr>
          <p:cNvSpPr>
            <a:spLocks noGrp="1"/>
          </p:cNvSpPr>
          <p:nvPr>
            <p:ph type="title"/>
          </p:nvPr>
        </p:nvSpPr>
        <p:spPr/>
        <p:txBody>
          <a:bodyPr/>
          <a:lstStyle/>
          <a:p>
            <a:r>
              <a:rPr lang="en-US" dirty="0"/>
              <a:t>Attributes</a:t>
            </a:r>
          </a:p>
        </p:txBody>
      </p:sp>
      <p:sp>
        <p:nvSpPr>
          <p:cNvPr id="3" name="Text Placeholder 2">
            <a:extLst>
              <a:ext uri="{FF2B5EF4-FFF2-40B4-BE49-F238E27FC236}">
                <a16:creationId xmlns:a16="http://schemas.microsoft.com/office/drawing/2014/main" id="{988EA1D0-78D3-49A0-A4E9-E0F3927CB56C}"/>
              </a:ext>
            </a:extLst>
          </p:cNvPr>
          <p:cNvSpPr>
            <a:spLocks noGrp="1"/>
          </p:cNvSpPr>
          <p:nvPr>
            <p:ph type="body" idx="1"/>
          </p:nvPr>
        </p:nvSpPr>
        <p:spPr/>
        <p:txBody>
          <a:bodyPr>
            <a:normAutofit/>
          </a:bodyPr>
          <a:lstStyle/>
          <a:p>
            <a:r>
              <a:rPr lang="en-US" dirty="0"/>
              <a:t>The attributes of a class are roughly those members (or "instance variables" or "properties", depending on what language you are writing in) whose values are either</a:t>
            </a:r>
          </a:p>
          <a:p>
            <a:pPr lvl="1"/>
            <a:r>
              <a:rPr lang="en-US" dirty="0"/>
              <a:t>scalars ("simple" attributes)</a:t>
            </a:r>
          </a:p>
          <a:p>
            <a:pPr lvl="1"/>
            <a:r>
              <a:rPr lang="en-US" dirty="0"/>
              <a:t>arrays or lists of scalars ("multivalued" attributes)</a:t>
            </a:r>
          </a:p>
          <a:p>
            <a:pPr lvl="1"/>
            <a:r>
              <a:rPr lang="en-US" dirty="0"/>
              <a:t>simple structs (e.g. dates or names)</a:t>
            </a:r>
          </a:p>
          <a:p>
            <a:r>
              <a:rPr lang="en-US" dirty="0"/>
              <a:t>Class members whose values are full-fledged objects (of this or some other class) are usually represented in UML as relationships.</a:t>
            </a:r>
          </a:p>
        </p:txBody>
      </p:sp>
      <p:sp>
        <p:nvSpPr>
          <p:cNvPr id="4" name="Slide Number Placeholder 3">
            <a:extLst>
              <a:ext uri="{FF2B5EF4-FFF2-40B4-BE49-F238E27FC236}">
                <a16:creationId xmlns:a16="http://schemas.microsoft.com/office/drawing/2014/main" id="{61F9EC16-19FE-4DB7-B5B3-DA8FE3EB2F9F}"/>
              </a:ext>
            </a:extLst>
          </p:cNvPr>
          <p:cNvSpPr>
            <a:spLocks noGrp="1"/>
          </p:cNvSpPr>
          <p:nvPr>
            <p:ph type="sldNum" sz="quarter" idx="2"/>
          </p:nvPr>
        </p:nvSpPr>
        <p:spPr>
          <a:xfrm>
            <a:off x="11353800" y="6339058"/>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23</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171789EE-BB4C-4768-8DAF-0045084B6526}"/>
              </a:ext>
            </a:extLst>
          </p:cNvPr>
          <p:cNvSpPr/>
          <p:nvPr/>
        </p:nvSpPr>
        <p:spPr>
          <a:xfrm>
            <a:off x="9042070" y="2942064"/>
            <a:ext cx="2743199" cy="179874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In TypeScript, functions are values, so for us an attribute could have a value that is a function. Your real-world boss may or may not agree.</a:t>
            </a: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3175782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EC521-D916-417A-B531-F1383BCED19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D6464C5B-49B8-40A7-8280-7630EA62D78A}"/>
              </a:ext>
            </a:extLst>
          </p:cNvPr>
          <p:cNvSpPr>
            <a:spLocks noGrp="1"/>
          </p:cNvSpPr>
          <p:nvPr>
            <p:ph idx="1"/>
          </p:nvPr>
        </p:nvSpPr>
        <p:spPr/>
        <p:txBody>
          <a:bodyPr/>
          <a:lstStyle/>
          <a:p>
            <a:r>
              <a:rPr lang="en-US" dirty="0"/>
              <a:t>If there are many methods, they may not fit in a UML diagram.</a:t>
            </a:r>
          </a:p>
          <a:p>
            <a:r>
              <a:rPr lang="en-US" dirty="0"/>
              <a:t>Alternatives:</a:t>
            </a:r>
          </a:p>
          <a:p>
            <a:pPr lvl="1"/>
            <a:r>
              <a:rPr lang="en-US" dirty="0"/>
              <a:t>Tables</a:t>
            </a:r>
          </a:p>
          <a:p>
            <a:pPr lvl="1"/>
            <a:r>
              <a:rPr lang="en-US" dirty="0"/>
              <a:t>Javadoc, etc.</a:t>
            </a:r>
          </a:p>
        </p:txBody>
      </p:sp>
      <p:sp>
        <p:nvSpPr>
          <p:cNvPr id="4" name="Slide Number Placeholder 3">
            <a:extLst>
              <a:ext uri="{FF2B5EF4-FFF2-40B4-BE49-F238E27FC236}">
                <a16:creationId xmlns:a16="http://schemas.microsoft.com/office/drawing/2014/main" id="{3C8D62BD-8EB7-4AC9-B9B2-1AD3BF241245}"/>
              </a:ext>
            </a:extLst>
          </p:cNvPr>
          <p:cNvSpPr>
            <a:spLocks noGrp="1"/>
          </p:cNvSpPr>
          <p:nvPr>
            <p:ph type="sldNum" sz="quarter" idx="12"/>
          </p:nvPr>
        </p:nvSpPr>
        <p:spPr/>
        <p:txBody>
          <a:bodyPr/>
          <a:lstStyle/>
          <a:p>
            <a:fld id="{20F37917-FD3A-4669-9018-DA04BCDD3D75}" type="slidenum">
              <a:rPr lang="en-US" smtClean="0"/>
              <a:t>24</a:t>
            </a:fld>
            <a:endParaRPr lang="en-US"/>
          </a:p>
        </p:txBody>
      </p:sp>
    </p:spTree>
    <p:extLst>
      <p:ext uri="{BB962C8B-B14F-4D97-AF65-F5344CB8AC3E}">
        <p14:creationId xmlns:p14="http://schemas.microsoft.com/office/powerpoint/2010/main" val="116759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471A-9F7F-453D-8C48-8B1B190BAFC3}"/>
              </a:ext>
            </a:extLst>
          </p:cNvPr>
          <p:cNvSpPr>
            <a:spLocks noGrp="1"/>
          </p:cNvSpPr>
          <p:nvPr>
            <p:ph type="title"/>
          </p:nvPr>
        </p:nvSpPr>
        <p:spPr/>
        <p:txBody>
          <a:bodyPr/>
          <a:lstStyle/>
          <a:p>
            <a:r>
              <a:rPr lang="en-US" dirty="0" err="1"/>
              <a:t>JSDoc</a:t>
            </a:r>
            <a:endParaRPr lang="en-US" dirty="0"/>
          </a:p>
        </p:txBody>
      </p:sp>
      <p:sp>
        <p:nvSpPr>
          <p:cNvPr id="5" name="Content Placeholder 4">
            <a:extLst>
              <a:ext uri="{FF2B5EF4-FFF2-40B4-BE49-F238E27FC236}">
                <a16:creationId xmlns:a16="http://schemas.microsoft.com/office/drawing/2014/main" id="{CF42D7BB-952B-40E8-AC8D-4F37A6A352AD}"/>
              </a:ext>
            </a:extLst>
          </p:cNvPr>
          <p:cNvSpPr>
            <a:spLocks noGrp="1"/>
          </p:cNvSpPr>
          <p:nvPr>
            <p:ph idx="1"/>
          </p:nvPr>
        </p:nvSpPr>
        <p:spPr/>
        <p:txBody>
          <a:bodyPr/>
          <a:lstStyle/>
          <a:p>
            <a:r>
              <a:rPr lang="en-US" dirty="0"/>
              <a:t>You put structured comments in the code</a:t>
            </a:r>
          </a:p>
        </p:txBody>
      </p:sp>
      <p:sp>
        <p:nvSpPr>
          <p:cNvPr id="4" name="Slide Number Placeholder 3">
            <a:extLst>
              <a:ext uri="{FF2B5EF4-FFF2-40B4-BE49-F238E27FC236}">
                <a16:creationId xmlns:a16="http://schemas.microsoft.com/office/drawing/2014/main" id="{1B3290FE-B936-4715-9917-D24AF7D81452}"/>
              </a:ext>
            </a:extLst>
          </p:cNvPr>
          <p:cNvSpPr>
            <a:spLocks noGrp="1"/>
          </p:cNvSpPr>
          <p:nvPr>
            <p:ph type="sldNum" sz="quarter" idx="12"/>
          </p:nvPr>
        </p:nvSpPr>
        <p:spPr/>
        <p:txBody>
          <a:bodyPr/>
          <a:lstStyle/>
          <a:p>
            <a:fld id="{20F37917-FD3A-4669-9018-DA04BCDD3D75}" type="slidenum">
              <a:rPr lang="en-US" smtClean="0"/>
              <a:t>25</a:t>
            </a:fld>
            <a:endParaRPr lang="en-US"/>
          </a:p>
        </p:txBody>
      </p:sp>
      <p:pic>
        <p:nvPicPr>
          <p:cNvPr id="7" name="Picture 6">
            <a:extLst>
              <a:ext uri="{FF2B5EF4-FFF2-40B4-BE49-F238E27FC236}">
                <a16:creationId xmlns:a16="http://schemas.microsoft.com/office/drawing/2014/main" id="{CE7C81A4-6ABE-4B6B-A817-FBE41C1F2CB7}"/>
              </a:ext>
            </a:extLst>
          </p:cNvPr>
          <p:cNvPicPr>
            <a:picLocks noChangeAspect="1"/>
          </p:cNvPicPr>
          <p:nvPr/>
        </p:nvPicPr>
        <p:blipFill rotWithShape="1">
          <a:blip r:embed="rId3"/>
          <a:srcRect t="14824"/>
          <a:stretch/>
        </p:blipFill>
        <p:spPr>
          <a:xfrm>
            <a:off x="516729" y="1788795"/>
            <a:ext cx="6858000" cy="4932680"/>
          </a:xfrm>
          <a:prstGeom prst="rect">
            <a:avLst/>
          </a:prstGeom>
        </p:spPr>
      </p:pic>
    </p:spTree>
    <p:extLst>
      <p:ext uri="{BB962C8B-B14F-4D97-AF65-F5344CB8AC3E}">
        <p14:creationId xmlns:p14="http://schemas.microsoft.com/office/powerpoint/2010/main" val="2527946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FCD1F-853A-4E77-A4A7-3747569EC624}"/>
              </a:ext>
            </a:extLst>
          </p:cNvPr>
          <p:cNvSpPr>
            <a:spLocks noGrp="1"/>
          </p:cNvSpPr>
          <p:nvPr>
            <p:ph type="title"/>
          </p:nvPr>
        </p:nvSpPr>
        <p:spPr/>
        <p:txBody>
          <a:bodyPr/>
          <a:lstStyle/>
          <a:p>
            <a:r>
              <a:rPr lang="en-US" dirty="0"/>
              <a:t>And the tool turns it into web pages</a:t>
            </a:r>
          </a:p>
        </p:txBody>
      </p:sp>
      <p:sp>
        <p:nvSpPr>
          <p:cNvPr id="4" name="Slide Number Placeholder 3">
            <a:extLst>
              <a:ext uri="{FF2B5EF4-FFF2-40B4-BE49-F238E27FC236}">
                <a16:creationId xmlns:a16="http://schemas.microsoft.com/office/drawing/2014/main" id="{AA39A649-68ED-4386-AB62-6EA6615F4581}"/>
              </a:ext>
            </a:extLst>
          </p:cNvPr>
          <p:cNvSpPr>
            <a:spLocks noGrp="1"/>
          </p:cNvSpPr>
          <p:nvPr>
            <p:ph type="sldNum" sz="quarter" idx="12"/>
          </p:nvPr>
        </p:nvSpPr>
        <p:spPr/>
        <p:txBody>
          <a:bodyPr/>
          <a:lstStyle/>
          <a:p>
            <a:fld id="{20F37917-FD3A-4669-9018-DA04BCDD3D75}" type="slidenum">
              <a:rPr lang="en-US" smtClean="0"/>
              <a:t>26</a:t>
            </a:fld>
            <a:endParaRPr lang="en-US"/>
          </a:p>
        </p:txBody>
      </p:sp>
      <p:pic>
        <p:nvPicPr>
          <p:cNvPr id="6" name="Picture 5">
            <a:extLst>
              <a:ext uri="{FF2B5EF4-FFF2-40B4-BE49-F238E27FC236}">
                <a16:creationId xmlns:a16="http://schemas.microsoft.com/office/drawing/2014/main" id="{1C799ED3-6A75-4AAB-882F-5DA92750E956}"/>
              </a:ext>
            </a:extLst>
          </p:cNvPr>
          <p:cNvPicPr>
            <a:picLocks noChangeAspect="1"/>
          </p:cNvPicPr>
          <p:nvPr/>
        </p:nvPicPr>
        <p:blipFill>
          <a:blip r:embed="rId3"/>
          <a:stretch>
            <a:fillRect/>
          </a:stretch>
        </p:blipFill>
        <p:spPr>
          <a:xfrm>
            <a:off x="1379537" y="1587500"/>
            <a:ext cx="6791325" cy="5133975"/>
          </a:xfrm>
          <a:prstGeom prst="rect">
            <a:avLst/>
          </a:prstGeom>
        </p:spPr>
      </p:pic>
    </p:spTree>
    <p:extLst>
      <p:ext uri="{BB962C8B-B14F-4D97-AF65-F5344CB8AC3E}">
        <p14:creationId xmlns:p14="http://schemas.microsoft.com/office/powerpoint/2010/main" val="37395433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pPr marL="0" indent="0">
              <a:buNone/>
            </a:pPr>
            <a:endParaRPr lang="en-US" dirty="0"/>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27</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Tree>
    <p:extLst>
      <p:ext uri="{BB962C8B-B14F-4D97-AF65-F5344CB8AC3E}">
        <p14:creationId xmlns:p14="http://schemas.microsoft.com/office/powerpoint/2010/main" val="1263759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This is the scale of UML diagrams</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3</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pic>
        <p:nvPicPr>
          <p:cNvPr id="8" name="Picture 2" descr="UML DIAGRAM - Unmasa Dalha">
            <a:extLst>
              <a:ext uri="{FF2B5EF4-FFF2-40B4-BE49-F238E27FC236}">
                <a16:creationId xmlns:a16="http://schemas.microsoft.com/office/drawing/2014/main" id="{3886416A-E8FD-44EC-8010-264156CEC40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390836" y="1625918"/>
            <a:ext cx="8096064" cy="4944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81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UML in the context of this course</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There are numerous tools for translating from UML to code (or code fragments), and vice versa, BUT</a:t>
            </a:r>
          </a:p>
          <a:p>
            <a:r>
              <a:rPr lang="en-US" dirty="0"/>
              <a:t>We are interested in UML as a human-to-human language.</a:t>
            </a:r>
          </a:p>
          <a:p>
            <a:r>
              <a:rPr lang="en-US" dirty="0"/>
              <a:t>In general, we expect your UML diagrams to "look like" UML diagrams, but we are not interested in every last detail of the notation.</a:t>
            </a:r>
          </a:p>
          <a:p>
            <a:r>
              <a:rPr lang="en-US" dirty="0"/>
              <a:t>We just want your diagrams to communicate the important things, with detail as necessary.</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4</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6465378B-2FA5-408C-BFAF-BD248E2BCCCD}"/>
              </a:ext>
            </a:extLst>
          </p:cNvPr>
          <p:cNvSpPr/>
          <p:nvPr/>
        </p:nvSpPr>
        <p:spPr>
          <a:xfrm>
            <a:off x="8666872" y="3779092"/>
            <a:ext cx="3023380" cy="182688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It will not be satisfactory to simply rely on some UML-generation tool.  That will only demonstrate that you haven't thought hard about the problem </a:t>
            </a:r>
            <a:r>
              <a:rPr lang="en-US" b="1" dirty="0">
                <a:solidFill>
                  <a:schemeClr val="tx1"/>
                </a:solidFill>
                <a:latin typeface="Ink Free" panose="03080402000500000000" pitchFamily="66" charset="0"/>
                <a:sym typeface="Wingdings" panose="05000000000000000000" pitchFamily="2" charset="2"/>
              </a:rPr>
              <a:t></a:t>
            </a:r>
            <a:endParaRPr lang="en-US" b="1" dirty="0">
              <a:solidFill>
                <a:schemeClr val="tx1"/>
              </a:solidFill>
              <a:latin typeface="Ink Free" panose="03080402000500000000" pitchFamily="66" charset="0"/>
            </a:endParaRP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4050766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3 Levels of UML</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5</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graphicFrame>
        <p:nvGraphicFramePr>
          <p:cNvPr id="7" name="Content Placeholder 2">
            <a:extLst>
              <a:ext uri="{FF2B5EF4-FFF2-40B4-BE49-F238E27FC236}">
                <a16:creationId xmlns:a16="http://schemas.microsoft.com/office/drawing/2014/main" id="{19BF48B4-22CE-46D2-9A52-AC462D15B8FC}"/>
              </a:ext>
            </a:extLst>
          </p:cNvPr>
          <p:cNvGraphicFramePr>
            <a:graphicFrameLocks noGrp="1"/>
          </p:cNvGraphicFramePr>
          <p:nvPr>
            <p:ph idx="1"/>
            <p:extLst>
              <p:ext uri="{D42A27DB-BD31-4B8C-83A1-F6EECF244321}">
                <p14:modId xmlns:p14="http://schemas.microsoft.com/office/powerpoint/2010/main" val="1682222709"/>
              </p:ext>
            </p:extLst>
          </p:nvPr>
        </p:nvGraphicFramePr>
        <p:xfrm>
          <a:off x="1009650" y="170592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3578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A54B7-4A2B-4CDD-8E14-4CCF386398A2}"/>
              </a:ext>
            </a:extLst>
          </p:cNvPr>
          <p:cNvSpPr>
            <a:spLocks noGrp="1"/>
          </p:cNvSpPr>
          <p:nvPr>
            <p:ph type="title"/>
          </p:nvPr>
        </p:nvSpPr>
        <p:spPr/>
        <p:txBody>
          <a:bodyPr>
            <a:normAutofit/>
          </a:bodyPr>
          <a:lstStyle/>
          <a:p>
            <a:r>
              <a:rPr lang="en-US" sz="3600" dirty="0"/>
              <a:t>Level 0: Types (Interfaces and Classes)</a:t>
            </a:r>
          </a:p>
        </p:txBody>
      </p:sp>
      <p:sp>
        <p:nvSpPr>
          <p:cNvPr id="4" name="Slide Number Placeholder 3">
            <a:extLst>
              <a:ext uri="{FF2B5EF4-FFF2-40B4-BE49-F238E27FC236}">
                <a16:creationId xmlns:a16="http://schemas.microsoft.com/office/drawing/2014/main" id="{BFC6E434-7A16-42F5-82B6-032779DDC350}"/>
              </a:ext>
            </a:extLst>
          </p:cNvPr>
          <p:cNvSpPr>
            <a:spLocks noGrp="1"/>
          </p:cNvSpPr>
          <p:nvPr>
            <p:ph type="sldNum" sz="quarter" idx="12"/>
          </p:nvPr>
        </p:nvSpPr>
        <p:spPr/>
        <p:txBody>
          <a:bodyPr/>
          <a:lstStyle/>
          <a:p>
            <a:fld id="{20F37917-FD3A-4669-9018-DA04BCDD3D75}" type="slidenum">
              <a:rPr lang="en-US" smtClean="0"/>
              <a:t>6</a:t>
            </a:fld>
            <a:endParaRPr lang="en-US"/>
          </a:p>
        </p:txBody>
      </p:sp>
      <p:pic>
        <p:nvPicPr>
          <p:cNvPr id="6" name="Picture 5" descr="Graphical user interface&#10;&#10;Description automatically generated">
            <a:extLst>
              <a:ext uri="{FF2B5EF4-FFF2-40B4-BE49-F238E27FC236}">
                <a16:creationId xmlns:a16="http://schemas.microsoft.com/office/drawing/2014/main" id="{E5B5B95D-4A81-4FCC-961B-A26CC23DE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083665"/>
            <a:ext cx="11430000" cy="4057650"/>
          </a:xfrm>
          <a:prstGeom prst="rect">
            <a:avLst/>
          </a:prstGeom>
        </p:spPr>
      </p:pic>
    </p:spTree>
    <p:extLst>
      <p:ext uri="{BB962C8B-B14F-4D97-AF65-F5344CB8AC3E}">
        <p14:creationId xmlns:p14="http://schemas.microsoft.com/office/powerpoint/2010/main" val="2981779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1">
            <a:extLst>
              <a:ext uri="{FF2B5EF4-FFF2-40B4-BE49-F238E27FC236}">
                <a16:creationId xmlns:a16="http://schemas.microsoft.com/office/drawing/2014/main" id="{166FFE59-96CB-4E0C-ACB2-E10D52E3E217}"/>
              </a:ext>
            </a:extLst>
          </p:cNvPr>
          <p:cNvSpPr>
            <a:spLocks noGrp="1" noChangeArrowheads="1"/>
          </p:cNvSpPr>
          <p:nvPr>
            <p:ph type="title"/>
          </p:nvPr>
        </p:nvSpPr>
        <p:spPr/>
        <p:txBody>
          <a:bodyPr/>
          <a:lstStyle/>
          <a:p>
            <a:r>
              <a:rPr lang="en-US" altLang="en-US" dirty="0">
                <a:solidFill>
                  <a:srgbClr val="005493"/>
                </a:solidFill>
              </a:rPr>
              <a:t>Level 1: Relationships</a:t>
            </a:r>
          </a:p>
        </p:txBody>
      </p:sp>
      <p:sp>
        <p:nvSpPr>
          <p:cNvPr id="44034" name="Rectangle 2">
            <a:extLst>
              <a:ext uri="{FF2B5EF4-FFF2-40B4-BE49-F238E27FC236}">
                <a16:creationId xmlns:a16="http://schemas.microsoft.com/office/drawing/2014/main" id="{3EA64BA1-0D6B-4A5B-B56E-180D3A75825D}"/>
              </a:ext>
            </a:extLst>
          </p:cNvPr>
          <p:cNvSpPr>
            <a:spLocks noGrp="1" noChangeArrowheads="1"/>
          </p:cNvSpPr>
          <p:nvPr>
            <p:ph type="body" idx="1"/>
          </p:nvPr>
        </p:nvSpPr>
        <p:spPr/>
        <p:txBody>
          <a:bodyPr>
            <a:normAutofit/>
          </a:bodyPr>
          <a:lstStyle/>
          <a:p>
            <a:r>
              <a:rPr lang="en-US" altLang="en-US" dirty="0">
                <a:solidFill>
                  <a:srgbClr val="000000"/>
                </a:solidFill>
              </a:rPr>
              <a:t>Some different kinds of relationships</a:t>
            </a:r>
          </a:p>
          <a:p>
            <a:pPr lvl="1"/>
            <a:r>
              <a:rPr lang="en-US" altLang="en-US" i="1" dirty="0">
                <a:solidFill>
                  <a:srgbClr val="FF0000"/>
                </a:solidFill>
              </a:rPr>
              <a:t>implements</a:t>
            </a:r>
          </a:p>
          <a:p>
            <a:pPr lvl="2"/>
            <a:r>
              <a:rPr lang="en-US" altLang="en-US" i="1" dirty="0" err="1">
                <a:solidFill>
                  <a:srgbClr val="FF0000"/>
                </a:solidFill>
              </a:rPr>
              <a:t>SimpleClock</a:t>
            </a:r>
            <a:r>
              <a:rPr lang="en-US" altLang="en-US" i="1" dirty="0">
                <a:solidFill>
                  <a:srgbClr val="FF0000"/>
                </a:solidFill>
              </a:rPr>
              <a:t> implements </a:t>
            </a:r>
            <a:r>
              <a:rPr lang="en-US" altLang="en-US" i="1" dirty="0" err="1">
                <a:solidFill>
                  <a:srgbClr val="FF0000"/>
                </a:solidFill>
              </a:rPr>
              <a:t>AbsClock</a:t>
            </a:r>
            <a:endParaRPr lang="en-US" altLang="en-US" dirty="0">
              <a:solidFill>
                <a:srgbClr val="000000"/>
              </a:solidFill>
            </a:endParaRPr>
          </a:p>
          <a:p>
            <a:pPr lvl="1"/>
            <a:r>
              <a:rPr lang="en-US" altLang="en-US" i="1" dirty="0">
                <a:solidFill>
                  <a:srgbClr val="FF0000"/>
                </a:solidFill>
              </a:rPr>
              <a:t>depends-on (or refers-to)</a:t>
            </a:r>
          </a:p>
          <a:p>
            <a:pPr lvl="2"/>
            <a:r>
              <a:rPr lang="en-US" altLang="en-US" i="1" dirty="0" err="1">
                <a:solidFill>
                  <a:srgbClr val="FF0000"/>
                </a:solidFill>
              </a:rPr>
              <a:t>ClockClient</a:t>
            </a:r>
            <a:r>
              <a:rPr lang="en-US" altLang="en-US" i="1" dirty="0">
                <a:solidFill>
                  <a:srgbClr val="FF0000"/>
                </a:solidFill>
              </a:rPr>
              <a:t> depends-on </a:t>
            </a:r>
            <a:r>
              <a:rPr lang="en-US" altLang="en-US" i="1" dirty="0" err="1">
                <a:solidFill>
                  <a:srgbClr val="FF0000"/>
                </a:solidFill>
              </a:rPr>
              <a:t>AbsClock</a:t>
            </a:r>
            <a:endParaRPr lang="en-US" altLang="en-US" i="1" dirty="0">
              <a:solidFill>
                <a:srgbClr val="FF0000"/>
              </a:solidFill>
            </a:endParaRPr>
          </a:p>
          <a:p>
            <a:pPr lvl="1"/>
            <a:r>
              <a:rPr lang="en-US" altLang="en-US" i="1" dirty="0">
                <a:solidFill>
                  <a:srgbClr val="FF0000"/>
                </a:solidFill>
              </a:rPr>
              <a:t>subclass-of (or inherits-from)</a:t>
            </a:r>
          </a:p>
          <a:p>
            <a:pPr lvl="2"/>
            <a:r>
              <a:rPr lang="en-US" altLang="en-US" i="1" dirty="0">
                <a:solidFill>
                  <a:srgbClr val="FF0000"/>
                </a:solidFill>
              </a:rPr>
              <a:t>(use alternate </a:t>
            </a:r>
            <a:r>
              <a:rPr lang="en-US" altLang="en-US" i="1" dirty="0" err="1">
                <a:solidFill>
                  <a:srgbClr val="FF0000"/>
                </a:solidFill>
              </a:rPr>
              <a:t>impl</a:t>
            </a:r>
            <a:r>
              <a:rPr lang="en-US" altLang="en-US" i="1" dirty="0">
                <a:solidFill>
                  <a:srgbClr val="FF0000"/>
                </a:solidFill>
              </a:rPr>
              <a:t> of </a:t>
            </a:r>
            <a:r>
              <a:rPr lang="en-US" altLang="en-US" i="1" dirty="0" err="1">
                <a:solidFill>
                  <a:srgbClr val="FF0000"/>
                </a:solidFill>
              </a:rPr>
              <a:t>ClockFactory</a:t>
            </a:r>
            <a:r>
              <a:rPr lang="en-US" altLang="en-US" i="1" dirty="0">
                <a:solidFill>
                  <a:srgbClr val="FF0000"/>
                </a:solidFill>
              </a:rPr>
              <a:t>)</a:t>
            </a:r>
          </a:p>
          <a:p>
            <a:pPr lvl="1"/>
            <a:r>
              <a:rPr lang="en-US" altLang="en-US" i="1" dirty="0">
                <a:solidFill>
                  <a:srgbClr val="FF0000"/>
                </a:solidFill>
              </a:rPr>
              <a:t>Associations</a:t>
            </a:r>
          </a:p>
        </p:txBody>
      </p:sp>
      <p:sp>
        <p:nvSpPr>
          <p:cNvPr id="44035" name="Text Box 3">
            <a:extLst>
              <a:ext uri="{FF2B5EF4-FFF2-40B4-BE49-F238E27FC236}">
                <a16:creationId xmlns:a16="http://schemas.microsoft.com/office/drawing/2014/main" id="{44520BDE-945A-4155-9F44-82342914B231}"/>
              </a:ext>
            </a:extLst>
          </p:cNvPr>
          <p:cNvSpPr txBox="1">
            <a:spLocks/>
          </p:cNvSpPr>
          <p:nvPr/>
        </p:nvSpPr>
        <p:spPr bwMode="auto">
          <a:xfrm>
            <a:off x="10221380" y="6454704"/>
            <a:ext cx="147476"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4B049383-BE50-455A-B80C-CA73E43B8655}" type="slidenum">
              <a:rPr lang="en-US" altLang="en-US" sz="984">
                <a:latin typeface="Algerian" panose="04020705040A02060702" pitchFamily="82" charset="0"/>
                <a:ea typeface="Calibri" charset="0"/>
                <a:cs typeface="Calibri" panose="020F0502020204030204" pitchFamily="34" charset="0"/>
                <a:sym typeface="Calibri" charset="0"/>
              </a:rPr>
              <a:pPr algn="r"/>
              <a:t>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D61F975-2D2B-4B4F-BE9E-EBCEF9822DF0}"/>
              </a:ext>
            </a:extLst>
          </p:cNvPr>
          <p:cNvSpPr>
            <a:spLocks noGrp="1"/>
          </p:cNvSpPr>
          <p:nvPr>
            <p:ph type="title"/>
          </p:nvPr>
        </p:nvSpPr>
        <p:spPr/>
        <p:txBody>
          <a:bodyPr>
            <a:normAutofit/>
          </a:bodyPr>
          <a:lstStyle/>
          <a:p>
            <a:r>
              <a:rPr lang="en-US" sz="3600" dirty="0"/>
              <a:t>"Implements" relationship</a:t>
            </a:r>
          </a:p>
        </p:txBody>
      </p:sp>
      <p:sp>
        <p:nvSpPr>
          <p:cNvPr id="4" name="Slide Number Placeholder 3">
            <a:extLst>
              <a:ext uri="{FF2B5EF4-FFF2-40B4-BE49-F238E27FC236}">
                <a16:creationId xmlns:a16="http://schemas.microsoft.com/office/drawing/2014/main" id="{2BEF5082-96DC-455E-8345-16EC13AADEB5}"/>
              </a:ext>
            </a:extLst>
          </p:cNvPr>
          <p:cNvSpPr>
            <a:spLocks noGrp="1"/>
          </p:cNvSpPr>
          <p:nvPr>
            <p:ph type="sldNum" sz="quarter" idx="12"/>
          </p:nvPr>
        </p:nvSpPr>
        <p:spPr/>
        <p:txBody>
          <a:bodyPr/>
          <a:lstStyle/>
          <a:p>
            <a:fld id="{20F37917-FD3A-4669-9018-DA04BCDD3D75}" type="slidenum">
              <a:rPr lang="en-US" smtClean="0"/>
              <a:t>8</a:t>
            </a:fld>
            <a:endParaRPr lang="en-US"/>
          </a:p>
        </p:txBody>
      </p:sp>
      <p:pic>
        <p:nvPicPr>
          <p:cNvPr id="7" name="Picture 6" descr="Diagram&#10;&#10;Description automatically generated">
            <a:extLst>
              <a:ext uri="{FF2B5EF4-FFF2-40B4-BE49-F238E27FC236}">
                <a16:creationId xmlns:a16="http://schemas.microsoft.com/office/drawing/2014/main" id="{D2C075EE-39C0-476D-91DE-E26AD9F24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400175"/>
            <a:ext cx="11430000" cy="4057650"/>
          </a:xfrm>
          <a:prstGeom prst="rect">
            <a:avLst/>
          </a:prstGeom>
        </p:spPr>
      </p:pic>
    </p:spTree>
    <p:extLst>
      <p:ext uri="{BB962C8B-B14F-4D97-AF65-F5344CB8AC3E}">
        <p14:creationId xmlns:p14="http://schemas.microsoft.com/office/powerpoint/2010/main" val="2445902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F9B1-0F9B-4F18-8196-0D68475B0E4A}"/>
              </a:ext>
            </a:extLst>
          </p:cNvPr>
          <p:cNvSpPr>
            <a:spLocks noGrp="1"/>
          </p:cNvSpPr>
          <p:nvPr>
            <p:ph type="title"/>
          </p:nvPr>
        </p:nvSpPr>
        <p:spPr/>
        <p:txBody>
          <a:bodyPr>
            <a:normAutofit/>
          </a:bodyPr>
          <a:lstStyle/>
          <a:p>
            <a:r>
              <a:rPr lang="en-US" sz="3600" dirty="0"/>
              <a:t>"Depends on" relationship</a:t>
            </a:r>
          </a:p>
        </p:txBody>
      </p:sp>
      <p:sp>
        <p:nvSpPr>
          <p:cNvPr id="3" name="Slide Number Placeholder 2">
            <a:extLst>
              <a:ext uri="{FF2B5EF4-FFF2-40B4-BE49-F238E27FC236}">
                <a16:creationId xmlns:a16="http://schemas.microsoft.com/office/drawing/2014/main" id="{A50963C7-1757-4AFA-9400-B3AEC9FA5DB4}"/>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Graphic 4">
            <a:extLst>
              <a:ext uri="{FF2B5EF4-FFF2-40B4-BE49-F238E27FC236}">
                <a16:creationId xmlns:a16="http://schemas.microsoft.com/office/drawing/2014/main" id="{E83B36B4-2998-42A2-95C3-67A3587B23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896385" y="2805112"/>
            <a:ext cx="8763000" cy="3733800"/>
          </a:xfrm>
          <a:prstGeom prst="rect">
            <a:avLst/>
          </a:prstGeom>
        </p:spPr>
      </p:pic>
      <p:sp>
        <p:nvSpPr>
          <p:cNvPr id="7" name="TextBox 6">
            <a:extLst>
              <a:ext uri="{FF2B5EF4-FFF2-40B4-BE49-F238E27FC236}">
                <a16:creationId xmlns:a16="http://schemas.microsoft.com/office/drawing/2014/main" id="{AF4E8CF1-3275-40C9-8029-1DFBD8152D3C}"/>
              </a:ext>
            </a:extLst>
          </p:cNvPr>
          <p:cNvSpPr txBox="1"/>
          <p:nvPr/>
        </p:nvSpPr>
        <p:spPr>
          <a:xfrm>
            <a:off x="966247" y="1499578"/>
            <a:ext cx="8763000"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ClockClient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AbsClock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getTimeFromClock</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77245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10385</TotalTime>
  <Words>2799</Words>
  <Application>Microsoft Office PowerPoint</Application>
  <PresentationFormat>Widescreen</PresentationFormat>
  <Paragraphs>304</Paragraphs>
  <Slides>27</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Ink Free</vt:lpstr>
      <vt:lpstr>Helvetica</vt:lpstr>
      <vt:lpstr>Calibri</vt:lpstr>
      <vt:lpstr>Verdana</vt:lpstr>
      <vt:lpstr>Arial</vt:lpstr>
      <vt:lpstr>Algerian</vt:lpstr>
      <vt:lpstr>Consolas</vt:lpstr>
      <vt:lpstr>Office Theme</vt:lpstr>
      <vt:lpstr>CS 4350: Fundamentals of Software Engineering Lesson 2.4 The Object Scale</vt:lpstr>
      <vt:lpstr>Learning Goals for this Lesson</vt:lpstr>
      <vt:lpstr>This is the scale of UML diagrams</vt:lpstr>
      <vt:lpstr>UML in the context of this course</vt:lpstr>
      <vt:lpstr>3 Levels of UML</vt:lpstr>
      <vt:lpstr>Level 0: Types (Interfaces and Classes)</vt:lpstr>
      <vt:lpstr>Level 1: Relationships</vt:lpstr>
      <vt:lpstr>"Implements" relationship</vt:lpstr>
      <vt:lpstr>"Depends on" relationship</vt:lpstr>
      <vt:lpstr>"inherits-from" relationship in UML</vt:lpstr>
      <vt:lpstr>Associations</vt:lpstr>
      <vt:lpstr>Associations</vt:lpstr>
      <vt:lpstr>Associations in Code</vt:lpstr>
      <vt:lpstr>Properties of Associations: Cardinality (or Multiplicity)</vt:lpstr>
      <vt:lpstr>Notation for Cardinality in Associations</vt:lpstr>
      <vt:lpstr>Associations should reflect something about the real world</vt:lpstr>
      <vt:lpstr>What world are we modeling?</vt:lpstr>
      <vt:lpstr>Associations in Code, again</vt:lpstr>
      <vt:lpstr>Discussion: what do Car and Wheel represent? </vt:lpstr>
      <vt:lpstr>Interlude: CRC Cards are a lighter-weight alternative to UML for initial design</vt:lpstr>
      <vt:lpstr>CRC Cards in Practice</vt:lpstr>
      <vt:lpstr>Back to UML: Level 2: Attributes and Methods</vt:lpstr>
      <vt:lpstr>Attributes</vt:lpstr>
      <vt:lpstr>Methods</vt:lpstr>
      <vt:lpstr>JSDoc</vt:lpstr>
      <vt:lpstr>And the tool turns it into web pages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144</cp:revision>
  <dcterms:created xsi:type="dcterms:W3CDTF">2021-01-07T15:19:22Z</dcterms:created>
  <dcterms:modified xsi:type="dcterms:W3CDTF">2022-01-26T16:17:57Z</dcterms:modified>
</cp:coreProperties>
</file>

<file path=docProps/thumbnail.jpeg>
</file>